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23"/>
  </p:notesMasterIdLst>
  <p:sldIdLst>
    <p:sldId id="257" r:id="rId2"/>
    <p:sldId id="326" r:id="rId3"/>
    <p:sldId id="327" r:id="rId4"/>
    <p:sldId id="329" r:id="rId5"/>
    <p:sldId id="328" r:id="rId6"/>
    <p:sldId id="330" r:id="rId7"/>
    <p:sldId id="331" r:id="rId8"/>
    <p:sldId id="334" r:id="rId9"/>
    <p:sldId id="270" r:id="rId10"/>
    <p:sldId id="332" r:id="rId11"/>
    <p:sldId id="335" r:id="rId12"/>
    <p:sldId id="263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4" r:id="rId21"/>
    <p:sldId id="343" r:id="rId22"/>
  </p:sldIdLst>
  <p:sldSz cx="9144000" cy="6858000" type="screen4x3"/>
  <p:notesSz cx="6815138" cy="99441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3FF"/>
    <a:srgbClr val="FFFF99"/>
    <a:srgbClr val="C8A1CB"/>
    <a:srgbClr val="000099"/>
    <a:srgbClr val="800000"/>
    <a:srgbClr val="B191CB"/>
    <a:srgbClr val="A47FC3"/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97158" autoAdjust="0"/>
  </p:normalViewPr>
  <p:slideViewPr>
    <p:cSldViewPr>
      <p:cViewPr>
        <p:scale>
          <a:sx n="120" d="100"/>
          <a:sy n="120" d="100"/>
        </p:scale>
        <p:origin x="-1668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230"/>
      <c:perspective val="0"/>
    </c:view3D>
    <c:plotArea>
      <c:layout>
        <c:manualLayout>
          <c:layoutTarget val="inner"/>
          <c:xMode val="edge"/>
          <c:yMode val="edge"/>
          <c:x val="0.15859938208032998"/>
          <c:y val="0.19122257053291541"/>
          <c:w val="0.66529351184346064"/>
          <c:h val="0.4811912225705326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 w="31639">
              <a:solidFill>
                <a:schemeClr val="accent4"/>
              </a:solidFill>
            </a:ln>
          </c:spPr>
          <c:explosion val="14"/>
          <c:dPt>
            <c:idx val="0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</c:dPt>
          <c:dPt>
            <c:idx val="1"/>
            <c:spPr>
              <a:solidFill>
                <a:srgbClr val="99CC00"/>
              </a:solidFill>
              <a:ln w="31639">
                <a:solidFill>
                  <a:schemeClr val="accent4"/>
                </a:solidFill>
              </a:ln>
            </c:spPr>
          </c:dPt>
          <c:dPt>
            <c:idx val="2"/>
            <c:spPr>
              <a:gradFill rotWithShape="0">
                <a:gsLst>
                  <a:gs pos="0">
                    <a:srgbClr val="00FFFF">
                      <a:gamma/>
                      <a:shade val="46275"/>
                      <a:invGamma/>
                    </a:srgbClr>
                  </a:gs>
                  <a:gs pos="100000">
                    <a:srgbClr val="00FFFF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</c:dPt>
          <c:dPt>
            <c:idx val="3"/>
            <c:spPr>
              <a:gradFill rotWithShape="0">
                <a:gsLst>
                  <a:gs pos="0">
                    <a:srgbClr val="0000FF">
                      <a:gamma/>
                      <a:shade val="46275"/>
                      <a:invGamma/>
                    </a:srgbClr>
                  </a:gs>
                  <a:gs pos="100000">
                    <a:srgbClr val="0000FF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</c:dPt>
          <c:dPt>
            <c:idx val="4"/>
            <c:spPr>
              <a:gradFill rotWithShape="0">
                <a:gsLst>
                  <a:gs pos="0">
                    <a:srgbClr val="CC99FF">
                      <a:gamma/>
                      <a:shade val="46275"/>
                      <a:invGamma/>
                    </a:srgbClr>
                  </a:gs>
                  <a:gs pos="100000">
                    <a:srgbClr val="CC99FF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</c:dPt>
          <c:dPt>
            <c:idx val="5"/>
            <c:spPr>
              <a:gradFill rotWithShape="0">
                <a:gsLst>
                  <a:gs pos="0">
                    <a:srgbClr val="800080">
                      <a:gamma/>
                      <a:shade val="46275"/>
                      <a:invGamma/>
                    </a:srgbClr>
                  </a:gs>
                  <a:gs pos="100000">
                    <a:srgbClr val="800080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</c:dPt>
          <c:dPt>
            <c:idx val="6"/>
            <c:explosion val="0"/>
            <c:spPr>
              <a:solidFill>
                <a:srgbClr val="800000"/>
              </a:solidFill>
              <a:ln w="31639">
                <a:solidFill>
                  <a:schemeClr val="accent4"/>
                </a:solidFill>
              </a:ln>
            </c:spPr>
          </c:dPt>
          <c:dPt>
            <c:idx val="7"/>
            <c:spPr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</c:dPt>
          <c:dPt>
            <c:idx val="8"/>
            <c:explosion val="21"/>
            <c:spPr>
              <a:gradFill rotWithShape="0">
                <a:gsLst>
                  <a:gs pos="0">
                    <a:srgbClr val="FF0000">
                      <a:gamma/>
                      <a:shade val="46275"/>
                      <a:invGamma/>
                    </a:srgbClr>
                  </a:gs>
                  <a:gs pos="100000">
                    <a:srgbClr val="FF0000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</c:dPt>
          <c:dPt>
            <c:idx val="9"/>
            <c:spPr>
              <a:gradFill rotWithShape="0">
                <a:gsLst>
                  <a:gs pos="0">
                    <a:srgbClr val="FF9900">
                      <a:gamma/>
                      <a:shade val="46275"/>
                      <a:invGamma/>
                    </a:srgbClr>
                  </a:gs>
                  <a:gs pos="100000">
                    <a:srgbClr val="FF9900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</c:dPt>
          <c:dPt>
            <c:idx val="10"/>
            <c:explosion val="29"/>
          </c:dPt>
          <c:dLbls>
            <c:dLbl>
              <c:idx val="0"/>
              <c:layout>
                <c:manualLayout>
                  <c:x val="-0.12200328829634929"/>
                  <c:y val="-3.6579177602800286E-2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Н</a:t>
                    </a:r>
                    <a:r>
                      <a:rPr lang="ru-RU" dirty="0"/>
                      <a:t>алог на доходы физических лиц
</a:t>
                    </a:r>
                    <a:r>
                      <a:rPr lang="ru-RU" dirty="0" smtClean="0"/>
                      <a:t>68%</a:t>
                    </a:r>
                    <a:endParaRPr lang="ru-RU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0.13662860146743044"/>
                  <c:y val="5.3639917350756933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14743837240515556"/>
                  <c:y val="9.5061149271234727E-2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Н</a:t>
                    </a:r>
                    <a:r>
                      <a:rPr lang="ru-RU" dirty="0"/>
                      <a:t>алоги на совокупный доход
</a:t>
                    </a:r>
                    <a:r>
                      <a:rPr lang="ru-RU" dirty="0" smtClean="0"/>
                      <a:t>11%</a:t>
                    </a:r>
                    <a:endParaRPr lang="ru-RU" dirty="0"/>
                  </a:p>
                </c:rich>
              </c:tx>
              <c:dLblPos val="bestFit"/>
            </c:dLbl>
            <c:dLbl>
              <c:idx val="3"/>
              <c:layout>
                <c:manualLayout>
                  <c:x val="0.25456133679312454"/>
                  <c:y val="0.16376631112600523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Н</a:t>
                    </a:r>
                    <a:r>
                      <a:rPr lang="ru-RU" dirty="0"/>
                      <a:t>алоги на имущество
</a:t>
                    </a:r>
                    <a:r>
                      <a:rPr lang="ru-RU" dirty="0" smtClean="0"/>
                      <a:t>9%</a:t>
                    </a:r>
                    <a:endParaRPr lang="ru-RU" dirty="0"/>
                  </a:p>
                </c:rich>
              </c:tx>
              <c:dLblPos val="bestFit"/>
            </c:dLbl>
            <c:dLbl>
              <c:idx val="4"/>
              <c:layout>
                <c:manualLayout>
                  <c:x val="0.28880346277738317"/>
                  <c:y val="0.17196757320228589"/>
                </c:manualLayout>
              </c:layout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0.21075340014316604"/>
                  <c:y val="0.22474339643715055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Д</a:t>
                    </a:r>
                    <a:r>
                      <a:rPr lang="ru-RU" dirty="0"/>
                      <a:t>оходы от использования </a:t>
                    </a:r>
                    <a:r>
                      <a:rPr lang="ru-RU" dirty="0" smtClean="0"/>
                      <a:t>имущества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7%</a:t>
                    </a:r>
                    <a:endParaRPr lang="ru-RU" dirty="0"/>
                  </a:p>
                </c:rich>
              </c:tx>
              <c:dLblPos val="bestFit"/>
            </c:dLbl>
            <c:dLbl>
              <c:idx val="6"/>
              <c:layout>
                <c:manualLayout>
                  <c:x val="0.10618904348604265"/>
                  <c:y val="0.27135105452244002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П</a:t>
                    </a:r>
                    <a:r>
                      <a:rPr lang="ru-RU" dirty="0"/>
                      <a:t>латежи при пользовании природ. </a:t>
                    </a:r>
                    <a:r>
                      <a:rPr lang="ru-RU" dirty="0" smtClean="0"/>
                      <a:t>ресурсами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dLblPos val="bestFit"/>
            </c:dLbl>
            <c:dLbl>
              <c:idx val="7"/>
              <c:layout>
                <c:manualLayout>
                  <c:x val="-9.5708437723694265E-2"/>
                  <c:y val="0.15025353213827145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 smtClean="0"/>
                      <a:t>Д</a:t>
                    </a:r>
                    <a:r>
                      <a:rPr lang="ru-RU" dirty="0" smtClean="0"/>
                      <a:t>оходы </a:t>
                    </a:r>
                    <a:r>
                      <a:rPr lang="ru-RU" dirty="0"/>
                      <a:t>от продажи активов
</a:t>
                    </a:r>
                    <a:r>
                      <a:rPr lang="ru-RU" dirty="0" smtClean="0"/>
                      <a:t>0,3%</a:t>
                    </a:r>
                    <a:endParaRPr lang="ru-RU" dirty="0"/>
                  </a:p>
                </c:rich>
              </c:tx>
              <c:dLblPos val="bestFit"/>
            </c:dLbl>
            <c:dLbl>
              <c:idx val="8"/>
              <c:layout>
                <c:manualLayout>
                  <c:x val="-0.16414929312813384"/>
                  <c:y val="3.0152268200517491E-2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 smtClean="0"/>
                      <a:t>Ш</a:t>
                    </a:r>
                    <a:r>
                      <a:rPr lang="ru-RU" dirty="0" smtClean="0"/>
                      <a:t>трафы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0,1%</a:t>
                    </a:r>
                    <a:endParaRPr lang="ru-RU" dirty="0"/>
                  </a:p>
                </c:rich>
              </c:tx>
              <c:dLblPos val="bestFit"/>
            </c:dLbl>
            <c:dLbl>
              <c:idx val="9"/>
              <c:layout>
                <c:manualLayout>
                  <c:x val="-9.5847351467430744E-2"/>
                  <c:y val="0.28647884439977522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Д</a:t>
                    </a:r>
                    <a:r>
                      <a:rPr lang="ru-RU" dirty="0"/>
                      <a:t>оходы от оказания платных услуг
</a:t>
                    </a:r>
                    <a:r>
                      <a:rPr lang="ru-RU" dirty="0" smtClean="0"/>
                      <a:t>0,1%</a:t>
                    </a:r>
                    <a:endParaRPr lang="ru-RU" dirty="0"/>
                  </a:p>
                </c:rich>
              </c:tx>
              <c:dLblPos val="bestFit"/>
            </c:dLbl>
            <c:dLbl>
              <c:idx val="10"/>
              <c:layout>
                <c:manualLayout>
                  <c:x val="-0.16082252147458623"/>
                  <c:y val="-6.1035535451685573E-2"/>
                </c:manualLayout>
              </c:layout>
              <c:tx>
                <c:rich>
                  <a:bodyPr/>
                  <a:lstStyle/>
                  <a:p>
                    <a:pPr>
                      <a:defRPr sz="1399" b="0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defRPr>
                    </a:pPr>
                    <a:r>
                      <a:rPr lang="ru-RU" sz="1399" dirty="0" smtClean="0">
                        <a:latin typeface="Times New Roman" pitchFamily="18" charset="0"/>
                        <a:cs typeface="Times New Roman" pitchFamily="18" charset="0"/>
                      </a:rPr>
                      <a:t>Прочие</a:t>
                    </a:r>
                    <a:r>
                      <a:rPr lang="ru-RU" sz="1399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399" dirty="0" smtClean="0">
                        <a:latin typeface="Times New Roman" pitchFamily="18" charset="0"/>
                        <a:cs typeface="Times New Roman" pitchFamily="18" charset="0"/>
                      </a:rPr>
                      <a:t>0,3%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0%" sourceLinked="0"/>
              <c:spPr>
                <a:noFill/>
                <a:ln w="25305">
                  <a:noFill/>
                </a:ln>
              </c:spPr>
              <c:dLblPos val="bestFit"/>
            </c:dLbl>
            <c:numFmt formatCode="0%" sourceLinked="0"/>
            <c:spPr>
              <a:noFill/>
              <a:ln w="25305">
                <a:noFill/>
              </a:ln>
            </c:spPr>
            <c:txPr>
              <a:bodyPr/>
              <a:lstStyle/>
              <a:p>
                <a:pPr>
                  <a:defRPr sz="1399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1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Гос. пошлина</c:v>
                </c:pt>
                <c:pt idx="5">
                  <c:v>Доходы от использования имущества</c:v>
                </c:pt>
                <c:pt idx="6">
                  <c:v>Платежи при пользовании природ.ресурсами</c:v>
                </c:pt>
                <c:pt idx="7">
                  <c:v>Доходы от продажи активов</c:v>
                </c:pt>
                <c:pt idx="8">
                  <c:v>Штрафы</c:v>
                </c:pt>
                <c:pt idx="9">
                  <c:v>Доходы от оказания платных услуг</c:v>
                </c:pt>
                <c:pt idx="10">
                  <c:v>Прочие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 formatCode="#,##0.0">
                  <c:v>521220</c:v>
                </c:pt>
                <c:pt idx="1">
                  <c:v>8802.2000000000007</c:v>
                </c:pt>
                <c:pt idx="2" formatCode="#,##0.0">
                  <c:v>86300</c:v>
                </c:pt>
                <c:pt idx="3" formatCode="#,##0.0">
                  <c:v>70500</c:v>
                </c:pt>
                <c:pt idx="4" formatCode="#,##0.0">
                  <c:v>17410.8</c:v>
                </c:pt>
                <c:pt idx="5" formatCode="#,##0.0">
                  <c:v>52650.2</c:v>
                </c:pt>
                <c:pt idx="6" formatCode="#,##0.0">
                  <c:v>4755.6000000000004</c:v>
                </c:pt>
                <c:pt idx="7" formatCode="#,##0.0">
                  <c:v>2394.5</c:v>
                </c:pt>
                <c:pt idx="8" formatCode="#,##0.0">
                  <c:v>476.5</c:v>
                </c:pt>
                <c:pt idx="9" formatCode="#,##0.0">
                  <c:v>353.3</c:v>
                </c:pt>
                <c:pt idx="10" formatCode="#,##0.0">
                  <c:v>1931.9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387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04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1B6971-E89C-4457-8796-0A7FB9BC152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C23D7D-D5A3-40FF-8E20-FF890174F6F7}">
      <dgm:prSet phldrT="[Текст]" custT="1"/>
      <dgm:spPr>
        <a:solidFill>
          <a:schemeClr val="accent1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tx1"/>
              </a:solidFill>
            </a:rPr>
            <a:t>Доходы бюджета МО «Котлас»–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tx1"/>
              </a:solidFill>
            </a:rPr>
            <a:t> поступающие в бюджет денежные средства 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tx1"/>
              </a:solidFill>
            </a:rPr>
            <a:t>(налоговые, неналоговые, а также безвозмездные поступления)</a:t>
          </a:r>
          <a:endParaRPr lang="ru-RU" sz="2000" b="1" dirty="0">
            <a:solidFill>
              <a:schemeClr val="tx1"/>
            </a:solidFill>
          </a:endParaRPr>
        </a:p>
      </dgm:t>
    </dgm:pt>
    <dgm:pt modelId="{54978B0A-99ED-4DFB-962C-BB2022D6DB7F}" type="parTrans" cxnId="{4DAD6079-4EEF-49D5-8207-B6CCB097206D}">
      <dgm:prSet/>
      <dgm:spPr/>
      <dgm:t>
        <a:bodyPr/>
        <a:lstStyle/>
        <a:p>
          <a:endParaRPr lang="ru-RU"/>
        </a:p>
      </dgm:t>
    </dgm:pt>
    <dgm:pt modelId="{C5F11859-41E0-43ED-B496-9097B59E90E9}" type="sibTrans" cxnId="{4DAD6079-4EEF-49D5-8207-B6CCB097206D}">
      <dgm:prSet/>
      <dgm:spPr/>
      <dgm:t>
        <a:bodyPr/>
        <a:lstStyle/>
        <a:p>
          <a:endParaRPr lang="ru-RU"/>
        </a:p>
      </dgm:t>
    </dgm:pt>
    <dgm:pt modelId="{8BCAF8D2-F8CF-4A92-88A5-E9D62F83B9AF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1200" dirty="0" smtClean="0"/>
        </a:p>
        <a:p>
          <a:r>
            <a:rPr lang="ru-RU" sz="1800" b="1" dirty="0" smtClean="0">
              <a:solidFill>
                <a:schemeClr val="tx1"/>
              </a:solidFill>
            </a:rPr>
            <a:t>НАЛОГОВЫЕ ДОХОДЫ </a:t>
          </a:r>
        </a:p>
        <a:p>
          <a:r>
            <a:rPr lang="ru-RU" sz="1200" dirty="0" smtClean="0">
              <a:solidFill>
                <a:schemeClr val="tx1"/>
              </a:solidFill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ним</a:t>
          </a:r>
        </a:p>
        <a:p>
          <a:r>
            <a:rPr lang="ru-RU" sz="1200" dirty="0" smtClean="0"/>
            <a:t> </a:t>
          </a:r>
          <a:endParaRPr lang="ru-RU" sz="1200" dirty="0"/>
        </a:p>
      </dgm:t>
    </dgm:pt>
    <dgm:pt modelId="{E64E3709-A610-4305-BE0E-7365B0E49806}" type="parTrans" cxnId="{A174332C-DFA0-467E-B255-5436FDBBF110}">
      <dgm:prSet/>
      <dgm:spPr/>
      <dgm:t>
        <a:bodyPr/>
        <a:lstStyle/>
        <a:p>
          <a:endParaRPr lang="ru-RU"/>
        </a:p>
      </dgm:t>
    </dgm:pt>
    <dgm:pt modelId="{7AEBAC25-B6A9-4B49-9C33-580AEEF78CCA}" type="sibTrans" cxnId="{A174332C-DFA0-467E-B255-5436FDBBF110}">
      <dgm:prSet/>
      <dgm:spPr/>
      <dgm:t>
        <a:bodyPr/>
        <a:lstStyle/>
        <a:p>
          <a:endParaRPr lang="ru-RU"/>
        </a:p>
      </dgm:t>
    </dgm:pt>
    <dgm:pt modelId="{70DE2214-663F-4D56-81A0-2D3285E2B5E2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НЕНАЛОГОВЫЕ ДОХОДЫ </a:t>
          </a:r>
        </a:p>
        <a:p>
          <a:r>
            <a:rPr lang="ru-RU" sz="1200" dirty="0" smtClean="0">
              <a:solidFill>
                <a:schemeClr val="tx1"/>
              </a:solidFill>
            </a:rPr>
            <a:t>Доходы от использования и продажи имущества, находящегося в муниципальной собственности, доходы от платных услуг, оказываемых казенными учреждениями, платежи в виде штрафов и иных санкций за нарушение законодательства и иные неналоговые доходы</a:t>
          </a:r>
        </a:p>
        <a:p>
          <a:r>
            <a:rPr lang="ru-RU" sz="1200" dirty="0" smtClean="0"/>
            <a:t> </a:t>
          </a:r>
          <a:endParaRPr lang="ru-RU" sz="1200" dirty="0"/>
        </a:p>
      </dgm:t>
    </dgm:pt>
    <dgm:pt modelId="{45BAE810-D18E-461A-A1CC-BE6B77983D11}" type="parTrans" cxnId="{0677B436-24B9-4AFC-9D50-01A0F2AA7BFA}">
      <dgm:prSet/>
      <dgm:spPr/>
      <dgm:t>
        <a:bodyPr/>
        <a:lstStyle/>
        <a:p>
          <a:endParaRPr lang="ru-RU"/>
        </a:p>
      </dgm:t>
    </dgm:pt>
    <dgm:pt modelId="{00E7F517-33B4-4210-8841-3162CB63C4A8}" type="sibTrans" cxnId="{0677B436-24B9-4AFC-9D50-01A0F2AA7BFA}">
      <dgm:prSet/>
      <dgm:spPr/>
      <dgm:t>
        <a:bodyPr/>
        <a:lstStyle/>
        <a:p>
          <a:endParaRPr lang="ru-RU"/>
        </a:p>
      </dgm:t>
    </dgm:pt>
    <dgm:pt modelId="{0975AF8A-DD76-4D04-B206-252537085DA1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1200" dirty="0" smtClean="0"/>
        </a:p>
        <a:p>
          <a:r>
            <a:rPr lang="ru-RU" sz="1800" b="1" dirty="0" smtClean="0">
              <a:solidFill>
                <a:schemeClr val="tx1"/>
              </a:solidFill>
            </a:rPr>
            <a:t>БЕЗВОЗМЕЗДНЫЕ ПОСТУПЛЕНИЯ</a:t>
          </a:r>
        </a:p>
        <a:p>
          <a:r>
            <a:rPr lang="ru-RU" sz="1200" dirty="0" smtClean="0">
              <a:solidFill>
                <a:schemeClr val="tx1"/>
              </a:solidFill>
            </a:rPr>
            <a:t>Межбюджетные трансферты: дотации, субсидии, субвенции, иные межбюджетные трансферты, а также безвозмездные поступления от физических и юридических лиц</a:t>
          </a:r>
        </a:p>
        <a:p>
          <a:endParaRPr lang="ru-RU" sz="1200" dirty="0" smtClean="0"/>
        </a:p>
        <a:p>
          <a:endParaRPr lang="ru-RU" sz="1200" dirty="0"/>
        </a:p>
      </dgm:t>
    </dgm:pt>
    <dgm:pt modelId="{9778C067-ACF1-434C-95F8-AD1AD9183F7F}" type="parTrans" cxnId="{DF6B7C15-72E1-4773-8B29-7C251AB85049}">
      <dgm:prSet/>
      <dgm:spPr/>
      <dgm:t>
        <a:bodyPr/>
        <a:lstStyle/>
        <a:p>
          <a:endParaRPr lang="ru-RU"/>
        </a:p>
      </dgm:t>
    </dgm:pt>
    <dgm:pt modelId="{DD9FC4E8-87C2-4AAD-AC3F-F35E949EAA7F}" type="sibTrans" cxnId="{DF6B7C15-72E1-4773-8B29-7C251AB85049}">
      <dgm:prSet/>
      <dgm:spPr/>
      <dgm:t>
        <a:bodyPr/>
        <a:lstStyle/>
        <a:p>
          <a:endParaRPr lang="ru-RU"/>
        </a:p>
      </dgm:t>
    </dgm:pt>
    <dgm:pt modelId="{F9EA507D-F2CF-41DD-90E9-2760E9F9F807}">
      <dgm:prSet custT="1"/>
      <dgm:spPr/>
      <dgm:t>
        <a:bodyPr/>
        <a:lstStyle/>
        <a:p>
          <a:endParaRPr lang="ru-RU"/>
        </a:p>
      </dgm:t>
    </dgm:pt>
    <dgm:pt modelId="{701781D1-185D-45BC-8771-D66AF2D120F0}" type="parTrans" cxnId="{23C5E6F3-5709-44F5-BA7E-A95AA3F41FC9}">
      <dgm:prSet/>
      <dgm:spPr/>
      <dgm:t>
        <a:bodyPr/>
        <a:lstStyle/>
        <a:p>
          <a:endParaRPr lang="ru-RU"/>
        </a:p>
      </dgm:t>
    </dgm:pt>
    <dgm:pt modelId="{5E77AF8D-9916-4CFD-BEB9-1461D1824804}" type="sibTrans" cxnId="{23C5E6F3-5709-44F5-BA7E-A95AA3F41FC9}">
      <dgm:prSet/>
      <dgm:spPr/>
      <dgm:t>
        <a:bodyPr/>
        <a:lstStyle/>
        <a:p>
          <a:endParaRPr lang="ru-RU"/>
        </a:p>
      </dgm:t>
    </dgm:pt>
    <dgm:pt modelId="{3040E474-7F25-4CEC-AAD5-8C2F034A6652}">
      <dgm:prSet custT="1"/>
      <dgm:spPr/>
      <dgm:t>
        <a:bodyPr/>
        <a:lstStyle/>
        <a:p>
          <a:endParaRPr lang="ru-RU" sz="2000" dirty="0"/>
        </a:p>
      </dgm:t>
    </dgm:pt>
    <dgm:pt modelId="{361F2F6C-C9C3-4E25-B7E9-9181621162ED}" type="parTrans" cxnId="{20EDF0BB-552D-49D4-BD3E-B52D3D7D8C35}">
      <dgm:prSet/>
      <dgm:spPr/>
      <dgm:t>
        <a:bodyPr/>
        <a:lstStyle/>
        <a:p>
          <a:endParaRPr lang="ru-RU"/>
        </a:p>
      </dgm:t>
    </dgm:pt>
    <dgm:pt modelId="{2B6FBBC2-1A60-4999-8BD2-A2CFFA6E9F9C}" type="sibTrans" cxnId="{20EDF0BB-552D-49D4-BD3E-B52D3D7D8C35}">
      <dgm:prSet/>
      <dgm:spPr/>
      <dgm:t>
        <a:bodyPr/>
        <a:lstStyle/>
        <a:p>
          <a:endParaRPr lang="ru-RU"/>
        </a:p>
      </dgm:t>
    </dgm:pt>
    <dgm:pt modelId="{E27E01CC-642F-4150-B3F9-D9F40A0039E8}">
      <dgm:prSet custT="1"/>
      <dgm:spPr/>
      <dgm:t>
        <a:bodyPr/>
        <a:lstStyle/>
        <a:p>
          <a:endParaRPr lang="ru-RU"/>
        </a:p>
      </dgm:t>
    </dgm:pt>
    <dgm:pt modelId="{57A50FD3-01E4-4B42-974C-7202FA7BE6BF}" type="parTrans" cxnId="{27BFE3AD-5D2C-49BB-A835-6194C29AE2AB}">
      <dgm:prSet/>
      <dgm:spPr/>
      <dgm:t>
        <a:bodyPr/>
        <a:lstStyle/>
        <a:p>
          <a:endParaRPr lang="ru-RU"/>
        </a:p>
      </dgm:t>
    </dgm:pt>
    <dgm:pt modelId="{4A9D4739-6251-486F-8E4E-311B988158DF}" type="sibTrans" cxnId="{27BFE3AD-5D2C-49BB-A835-6194C29AE2AB}">
      <dgm:prSet/>
      <dgm:spPr/>
      <dgm:t>
        <a:bodyPr/>
        <a:lstStyle/>
        <a:p>
          <a:endParaRPr lang="ru-RU"/>
        </a:p>
      </dgm:t>
    </dgm:pt>
    <dgm:pt modelId="{C9907D2D-29C8-459E-A864-ABA71D78912F}">
      <dgm:prSet custT="1"/>
      <dgm:spPr/>
      <dgm:t>
        <a:bodyPr/>
        <a:lstStyle/>
        <a:p>
          <a:endParaRPr lang="ru-RU" sz="2000" dirty="0"/>
        </a:p>
      </dgm:t>
    </dgm:pt>
    <dgm:pt modelId="{0B8C6350-A48A-4DE2-9E7D-47F317A529A5}" type="parTrans" cxnId="{41494EFE-70BE-41ED-95A9-4A57374B45D1}">
      <dgm:prSet/>
      <dgm:spPr/>
      <dgm:t>
        <a:bodyPr/>
        <a:lstStyle/>
        <a:p>
          <a:endParaRPr lang="ru-RU"/>
        </a:p>
      </dgm:t>
    </dgm:pt>
    <dgm:pt modelId="{C70D39C2-B7F4-4185-BA14-70A69AC6D50F}" type="sibTrans" cxnId="{41494EFE-70BE-41ED-95A9-4A57374B45D1}">
      <dgm:prSet/>
      <dgm:spPr/>
      <dgm:t>
        <a:bodyPr/>
        <a:lstStyle/>
        <a:p>
          <a:endParaRPr lang="ru-RU"/>
        </a:p>
      </dgm:t>
    </dgm:pt>
    <dgm:pt modelId="{52EEA9FA-1360-4952-B45E-B806079795BA}" type="pres">
      <dgm:prSet presAssocID="{951B6971-E89C-4457-8796-0A7FB9BC152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DABF97-7148-4AB8-9BCB-FCD38D0FC055}" type="pres">
      <dgm:prSet presAssocID="{E1C23D7D-D5A3-40FF-8E20-FF890174F6F7}" presName="roof" presStyleLbl="dkBgShp" presStyleIdx="0" presStyleCnt="2" custLinFactNeighborY="-10029"/>
      <dgm:spPr/>
      <dgm:t>
        <a:bodyPr/>
        <a:lstStyle/>
        <a:p>
          <a:endParaRPr lang="ru-RU"/>
        </a:p>
      </dgm:t>
    </dgm:pt>
    <dgm:pt modelId="{BDA4957E-89E2-4541-9458-428CA8993A3C}" type="pres">
      <dgm:prSet presAssocID="{E1C23D7D-D5A3-40FF-8E20-FF890174F6F7}" presName="pillars" presStyleCnt="0"/>
      <dgm:spPr/>
    </dgm:pt>
    <dgm:pt modelId="{BB025F53-8747-4FCD-98A8-30A03858AF5A}" type="pres">
      <dgm:prSet presAssocID="{E1C23D7D-D5A3-40FF-8E20-FF890174F6F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BC0F-D947-417D-8314-E6D769E83CD5}" type="pres">
      <dgm:prSet presAssocID="{70DE2214-663F-4D56-81A0-2D3285E2B5E2}" presName="pillarX" presStyleLbl="node1" presStyleIdx="1" presStyleCnt="3" custScaleX="121329" custScaleY="101489" custLinFactNeighborX="-49" custLinFactNeighborY="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45384-D304-4157-B448-224D3D768181}" type="pres">
      <dgm:prSet presAssocID="{0975AF8A-DD76-4D04-B206-252537085DA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BF1C5-DE1C-41C7-AEAB-A204BDE140D5}" type="pres">
      <dgm:prSet presAssocID="{E1C23D7D-D5A3-40FF-8E20-FF890174F6F7}" presName="base" presStyleLbl="dkBgShp" presStyleIdx="1" presStyleCnt="2"/>
      <dgm:spPr/>
    </dgm:pt>
  </dgm:ptLst>
  <dgm:cxnLst>
    <dgm:cxn modelId="{41494EFE-70BE-41ED-95A9-4A57374B45D1}" srcId="{951B6971-E89C-4457-8796-0A7FB9BC152E}" destId="{C9907D2D-29C8-459E-A864-ABA71D78912F}" srcOrd="2" destOrd="0" parTransId="{0B8C6350-A48A-4DE2-9E7D-47F317A529A5}" sibTransId="{C70D39C2-B7F4-4185-BA14-70A69AC6D50F}"/>
    <dgm:cxn modelId="{B9722481-3DED-46CE-96DF-6599C96FF968}" type="presOf" srcId="{70DE2214-663F-4D56-81A0-2D3285E2B5E2}" destId="{AAEFBC0F-D947-417D-8314-E6D769E83CD5}" srcOrd="0" destOrd="0" presId="urn:microsoft.com/office/officeart/2005/8/layout/hList3"/>
    <dgm:cxn modelId="{BCC2AA7E-50F6-4C18-A8DB-78D6D23C1358}" type="presOf" srcId="{8BCAF8D2-F8CF-4A92-88A5-E9D62F83B9AF}" destId="{BB025F53-8747-4FCD-98A8-30A03858AF5A}" srcOrd="0" destOrd="0" presId="urn:microsoft.com/office/officeart/2005/8/layout/hList3"/>
    <dgm:cxn modelId="{0677B436-24B9-4AFC-9D50-01A0F2AA7BFA}" srcId="{E1C23D7D-D5A3-40FF-8E20-FF890174F6F7}" destId="{70DE2214-663F-4D56-81A0-2D3285E2B5E2}" srcOrd="1" destOrd="0" parTransId="{45BAE810-D18E-461A-A1CC-BE6B77983D11}" sibTransId="{00E7F517-33B4-4210-8841-3162CB63C4A8}"/>
    <dgm:cxn modelId="{E147C1AC-9915-4F8C-BC32-B6F3BBF443B9}" type="presOf" srcId="{0975AF8A-DD76-4D04-B206-252537085DA1}" destId="{E6345384-D304-4157-B448-224D3D768181}" srcOrd="0" destOrd="0" presId="urn:microsoft.com/office/officeart/2005/8/layout/hList3"/>
    <dgm:cxn modelId="{27BFE3AD-5D2C-49BB-A835-6194C29AE2AB}" srcId="{951B6971-E89C-4457-8796-0A7FB9BC152E}" destId="{E27E01CC-642F-4150-B3F9-D9F40A0039E8}" srcOrd="1" destOrd="0" parTransId="{57A50FD3-01E4-4B42-974C-7202FA7BE6BF}" sibTransId="{4A9D4739-6251-486F-8E4E-311B988158DF}"/>
    <dgm:cxn modelId="{20EDF0BB-552D-49D4-BD3E-B52D3D7D8C35}" srcId="{951B6971-E89C-4457-8796-0A7FB9BC152E}" destId="{3040E474-7F25-4CEC-AAD5-8C2F034A6652}" srcOrd="4" destOrd="0" parTransId="{361F2F6C-C9C3-4E25-B7E9-9181621162ED}" sibTransId="{2B6FBBC2-1A60-4999-8BD2-A2CFFA6E9F9C}"/>
    <dgm:cxn modelId="{DF6B7C15-72E1-4773-8B29-7C251AB85049}" srcId="{E1C23D7D-D5A3-40FF-8E20-FF890174F6F7}" destId="{0975AF8A-DD76-4D04-B206-252537085DA1}" srcOrd="2" destOrd="0" parTransId="{9778C067-ACF1-434C-95F8-AD1AD9183F7F}" sibTransId="{DD9FC4E8-87C2-4AAD-AC3F-F35E949EAA7F}"/>
    <dgm:cxn modelId="{23C5E6F3-5709-44F5-BA7E-A95AA3F41FC9}" srcId="{951B6971-E89C-4457-8796-0A7FB9BC152E}" destId="{F9EA507D-F2CF-41DD-90E9-2760E9F9F807}" srcOrd="3" destOrd="0" parTransId="{701781D1-185D-45BC-8771-D66AF2D120F0}" sibTransId="{5E77AF8D-9916-4CFD-BEB9-1461D1824804}"/>
    <dgm:cxn modelId="{97E7ED05-F2EF-4D00-9775-1AEA3B54C12A}" type="presOf" srcId="{951B6971-E89C-4457-8796-0A7FB9BC152E}" destId="{52EEA9FA-1360-4952-B45E-B806079795BA}" srcOrd="0" destOrd="0" presId="urn:microsoft.com/office/officeart/2005/8/layout/hList3"/>
    <dgm:cxn modelId="{4DAD6079-4EEF-49D5-8207-B6CCB097206D}" srcId="{951B6971-E89C-4457-8796-0A7FB9BC152E}" destId="{E1C23D7D-D5A3-40FF-8E20-FF890174F6F7}" srcOrd="0" destOrd="0" parTransId="{54978B0A-99ED-4DFB-962C-BB2022D6DB7F}" sibTransId="{C5F11859-41E0-43ED-B496-9097B59E90E9}"/>
    <dgm:cxn modelId="{A174332C-DFA0-467E-B255-5436FDBBF110}" srcId="{E1C23D7D-D5A3-40FF-8E20-FF890174F6F7}" destId="{8BCAF8D2-F8CF-4A92-88A5-E9D62F83B9AF}" srcOrd="0" destOrd="0" parTransId="{E64E3709-A610-4305-BE0E-7365B0E49806}" sibTransId="{7AEBAC25-B6A9-4B49-9C33-580AEEF78CCA}"/>
    <dgm:cxn modelId="{5BE05AF7-8B4B-4903-81C6-B2EC8DD5D9B3}" type="presOf" srcId="{E1C23D7D-D5A3-40FF-8E20-FF890174F6F7}" destId="{FBDABF97-7148-4AB8-9BCB-FCD38D0FC055}" srcOrd="0" destOrd="0" presId="urn:microsoft.com/office/officeart/2005/8/layout/hList3"/>
    <dgm:cxn modelId="{8B540B61-C385-4DA7-817F-41338025A085}" type="presParOf" srcId="{52EEA9FA-1360-4952-B45E-B806079795BA}" destId="{FBDABF97-7148-4AB8-9BCB-FCD38D0FC055}" srcOrd="0" destOrd="0" presId="urn:microsoft.com/office/officeart/2005/8/layout/hList3"/>
    <dgm:cxn modelId="{8E9456CD-B0F6-417B-8721-A22E7A240AB4}" type="presParOf" srcId="{52EEA9FA-1360-4952-B45E-B806079795BA}" destId="{BDA4957E-89E2-4541-9458-428CA8993A3C}" srcOrd="1" destOrd="0" presId="urn:microsoft.com/office/officeart/2005/8/layout/hList3"/>
    <dgm:cxn modelId="{3BA54380-93CC-4652-AE18-1FF0101F7CB3}" type="presParOf" srcId="{BDA4957E-89E2-4541-9458-428CA8993A3C}" destId="{BB025F53-8747-4FCD-98A8-30A03858AF5A}" srcOrd="0" destOrd="0" presId="urn:microsoft.com/office/officeart/2005/8/layout/hList3"/>
    <dgm:cxn modelId="{D8E9BE57-DD4F-4076-96A2-BD0B6FCFF4EB}" type="presParOf" srcId="{BDA4957E-89E2-4541-9458-428CA8993A3C}" destId="{AAEFBC0F-D947-417D-8314-E6D769E83CD5}" srcOrd="1" destOrd="0" presId="urn:microsoft.com/office/officeart/2005/8/layout/hList3"/>
    <dgm:cxn modelId="{E2E87178-2350-4179-B76B-358EF72EE6BB}" type="presParOf" srcId="{BDA4957E-89E2-4541-9458-428CA8993A3C}" destId="{E6345384-D304-4157-B448-224D3D768181}" srcOrd="2" destOrd="0" presId="urn:microsoft.com/office/officeart/2005/8/layout/hList3"/>
    <dgm:cxn modelId="{363F1835-E58C-4474-B919-83A27E502CED}" type="presParOf" srcId="{52EEA9FA-1360-4952-B45E-B806079795BA}" destId="{67BBF1C5-DE1C-41C7-AEAB-A204BDE140D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41DF2C-2512-4134-B11E-C5DDD8115B0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902038-9912-4260-BC0F-2BDC47C7EE5E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МЕЖБЮДЖЕТНЫЕ ТРАНСФЕРТЫ</a:t>
          </a:r>
          <a:r>
            <a:rPr lang="ru-RU" sz="1200" dirty="0" smtClean="0">
              <a:solidFill>
                <a:schemeClr val="tx1"/>
              </a:solidFill>
            </a:rPr>
            <a:t> – средства, предоставляемые одним бюджетом бюджетной системы РФ другому бюджету бюджетной системы РФ</a:t>
          </a:r>
          <a:endParaRPr lang="ru-RU" sz="1200" dirty="0">
            <a:solidFill>
              <a:schemeClr val="tx1"/>
            </a:solidFill>
          </a:endParaRPr>
        </a:p>
      </dgm:t>
    </dgm:pt>
    <dgm:pt modelId="{89319D10-E479-42BE-B06A-9B28DBFD745E}" type="parTrans" cxnId="{B4FEA829-0DCF-44F0-8C86-64D852CCE5FC}">
      <dgm:prSet/>
      <dgm:spPr/>
      <dgm:t>
        <a:bodyPr/>
        <a:lstStyle/>
        <a:p>
          <a:endParaRPr lang="ru-RU"/>
        </a:p>
      </dgm:t>
    </dgm:pt>
    <dgm:pt modelId="{6A9040B6-5A97-4ACD-8B0F-B9E74529EFD9}" type="sibTrans" cxnId="{B4FEA829-0DCF-44F0-8C86-64D852CCE5FC}">
      <dgm:prSet/>
      <dgm:spPr/>
      <dgm:t>
        <a:bodyPr/>
        <a:lstStyle/>
        <a:p>
          <a:endParaRPr lang="ru-RU"/>
        </a:p>
      </dgm:t>
    </dgm:pt>
    <dgm:pt modelId="{E5D1CB2C-F1BB-4A7F-AA20-0CFB150CC29A}">
      <dgm:prSet phldrT="[Текст]" custT="1"/>
      <dgm:spPr>
        <a:solidFill>
          <a:schemeClr val="bg2"/>
        </a:solidFill>
      </dgm:spPr>
      <dgm:t>
        <a:bodyPr/>
        <a:lstStyle/>
        <a:p>
          <a:pPr algn="l"/>
          <a:r>
            <a:rPr lang="ru-RU" sz="1800" b="1" dirty="0" smtClean="0">
              <a:solidFill>
                <a:schemeClr val="tx1"/>
              </a:solidFill>
            </a:rPr>
            <a:t>ДОТАЦИИ</a:t>
          </a:r>
          <a:r>
            <a:rPr lang="ru-RU" sz="1200" dirty="0" smtClean="0">
              <a:solidFill>
                <a:schemeClr val="tx1"/>
              </a:solidFill>
            </a:rPr>
            <a:t> предоставляются на безвозмездной и безвозвратной основе без установления направлений и (или) условий их использования</a:t>
          </a:r>
          <a:endParaRPr lang="ru-RU" sz="1200" dirty="0">
            <a:solidFill>
              <a:schemeClr val="tx1"/>
            </a:solidFill>
          </a:endParaRPr>
        </a:p>
      </dgm:t>
    </dgm:pt>
    <dgm:pt modelId="{E633C129-8DA2-488B-BED2-B043D40E350A}" type="parTrans" cxnId="{DCE48AFC-5F19-4101-9C2C-373EC40E3F25}">
      <dgm:prSet/>
      <dgm:spPr/>
      <dgm:t>
        <a:bodyPr/>
        <a:lstStyle/>
        <a:p>
          <a:endParaRPr lang="ru-RU"/>
        </a:p>
      </dgm:t>
    </dgm:pt>
    <dgm:pt modelId="{A6D2B0B6-73EE-4A75-9009-0104166EF00B}" type="sibTrans" cxnId="{DCE48AFC-5F19-4101-9C2C-373EC40E3F25}">
      <dgm:prSet/>
      <dgm:spPr/>
      <dgm:t>
        <a:bodyPr/>
        <a:lstStyle/>
        <a:p>
          <a:endParaRPr lang="ru-RU"/>
        </a:p>
      </dgm:t>
    </dgm:pt>
    <dgm:pt modelId="{5BE329A4-3966-4E06-A3FD-7C1FE881C53C}">
      <dgm:prSet phldrT="[Текст]" custT="1"/>
      <dgm:spPr>
        <a:solidFill>
          <a:schemeClr val="bg2"/>
        </a:solidFill>
      </dgm:spPr>
      <dgm:t>
        <a:bodyPr/>
        <a:lstStyle/>
        <a:p>
          <a:pPr algn="r"/>
          <a:r>
            <a:rPr lang="ru-RU" sz="1800" b="1" dirty="0" smtClean="0">
              <a:solidFill>
                <a:schemeClr val="tx1"/>
              </a:solidFill>
            </a:rPr>
            <a:t>СУБСИДИИ </a:t>
          </a:r>
          <a:r>
            <a:rPr lang="ru-RU" sz="1200" dirty="0" smtClean="0">
              <a:solidFill>
                <a:schemeClr val="tx1"/>
              </a:solidFill>
            </a:rPr>
            <a:t>предоставляются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</a:t>
          </a:r>
          <a:endParaRPr lang="ru-RU" sz="1200" dirty="0">
            <a:solidFill>
              <a:schemeClr val="tx1"/>
            </a:solidFill>
          </a:endParaRPr>
        </a:p>
      </dgm:t>
    </dgm:pt>
    <dgm:pt modelId="{B2F80D2A-F50D-450A-87D1-E47656DEC0BE}" type="parTrans" cxnId="{56851FA6-6002-42F8-B3A4-59B0032ABA8A}">
      <dgm:prSet/>
      <dgm:spPr/>
      <dgm:t>
        <a:bodyPr/>
        <a:lstStyle/>
        <a:p>
          <a:endParaRPr lang="ru-RU"/>
        </a:p>
      </dgm:t>
    </dgm:pt>
    <dgm:pt modelId="{17F58563-8C36-447C-BEE0-89994205421D}" type="sibTrans" cxnId="{56851FA6-6002-42F8-B3A4-59B0032ABA8A}">
      <dgm:prSet/>
      <dgm:spPr/>
      <dgm:t>
        <a:bodyPr/>
        <a:lstStyle/>
        <a:p>
          <a:endParaRPr lang="ru-RU"/>
        </a:p>
      </dgm:t>
    </dgm:pt>
    <dgm:pt modelId="{60AB65CC-D578-4420-A6E6-AE5B26DB275A}">
      <dgm:prSet phldrT="[Текст]" custT="1"/>
      <dgm:spPr>
        <a:solidFill>
          <a:schemeClr val="bg2"/>
        </a:solidFill>
      </dgm:spPr>
      <dgm:t>
        <a:bodyPr/>
        <a:lstStyle/>
        <a:p>
          <a:pPr algn="l"/>
          <a:r>
            <a:rPr lang="ru-RU" sz="1800" b="1" dirty="0" smtClean="0">
              <a:solidFill>
                <a:schemeClr val="tx1"/>
              </a:solidFill>
            </a:rPr>
            <a:t>СУБВЕНЦИИ </a:t>
          </a:r>
          <a:r>
            <a:rPr lang="ru-RU" sz="1200" dirty="0" smtClean="0">
              <a:solidFill>
                <a:schemeClr val="tx1"/>
              </a:solidFill>
            </a:rPr>
            <a:t>предоставляются в целях финансового обеспечения расходных обязательств муниципальных образований, возникающих при выполнении государственных полномочий РФ, субъектов РФ, переданных для осуществления органам местного самоуправления  в установленном порядке </a:t>
          </a:r>
          <a:endParaRPr lang="ru-RU" sz="1200" dirty="0">
            <a:solidFill>
              <a:schemeClr val="tx1"/>
            </a:solidFill>
          </a:endParaRPr>
        </a:p>
      </dgm:t>
    </dgm:pt>
    <dgm:pt modelId="{8D1B3379-0952-4566-84DD-7F644FFCBA5E}" type="parTrans" cxnId="{A8721218-4ABB-4275-8B0F-862557E8C275}">
      <dgm:prSet/>
      <dgm:spPr/>
      <dgm:t>
        <a:bodyPr/>
        <a:lstStyle/>
        <a:p>
          <a:endParaRPr lang="ru-RU"/>
        </a:p>
      </dgm:t>
    </dgm:pt>
    <dgm:pt modelId="{0496F0BE-3BB8-47A0-8B19-07530F6872F9}" type="sibTrans" cxnId="{A8721218-4ABB-4275-8B0F-862557E8C275}">
      <dgm:prSet/>
      <dgm:spPr/>
      <dgm:t>
        <a:bodyPr/>
        <a:lstStyle/>
        <a:p>
          <a:endParaRPr lang="ru-RU"/>
        </a:p>
      </dgm:t>
    </dgm:pt>
    <dgm:pt modelId="{B89C62AB-051B-47FA-95B5-B67DD4052642}">
      <dgm:prSet phldrT="[Текст]" custT="1"/>
      <dgm:spPr>
        <a:solidFill>
          <a:schemeClr val="bg2"/>
        </a:solidFill>
      </dgm:spPr>
      <dgm:t>
        <a:bodyPr/>
        <a:lstStyle/>
        <a:p>
          <a:pPr algn="r"/>
          <a:r>
            <a:rPr lang="ru-RU" sz="1800" b="1" dirty="0" smtClean="0">
              <a:solidFill>
                <a:schemeClr val="tx1"/>
              </a:solidFill>
            </a:rPr>
            <a:t>ИНЫЕ МЕЖБЮДЖЕТНЫЕ ТРАНСФЕРТЫ </a:t>
          </a:r>
          <a:r>
            <a:rPr lang="ru-RU" sz="1200" dirty="0" smtClean="0">
              <a:solidFill>
                <a:schemeClr val="tx1"/>
              </a:solidFill>
            </a:rPr>
            <a:t>предоставляются в случаях и порядке, предусмотренных законами субъектов РФ и принимаемыми в соответствии с ними иными нормативными правовыми актами</a:t>
          </a:r>
          <a:endParaRPr lang="ru-RU" sz="1200" dirty="0">
            <a:solidFill>
              <a:schemeClr val="tx1"/>
            </a:solidFill>
          </a:endParaRPr>
        </a:p>
      </dgm:t>
    </dgm:pt>
    <dgm:pt modelId="{091A5CAF-BE66-4569-9E21-1E3DABDC1EDA}" type="parTrans" cxnId="{9DFE6F54-F843-478D-AA4E-76CA324E4951}">
      <dgm:prSet/>
      <dgm:spPr/>
      <dgm:t>
        <a:bodyPr/>
        <a:lstStyle/>
        <a:p>
          <a:endParaRPr lang="ru-RU"/>
        </a:p>
      </dgm:t>
    </dgm:pt>
    <dgm:pt modelId="{B36897AE-F21B-49B1-B89E-B4FAA80732F3}" type="sibTrans" cxnId="{9DFE6F54-F843-478D-AA4E-76CA324E4951}">
      <dgm:prSet/>
      <dgm:spPr/>
      <dgm:t>
        <a:bodyPr/>
        <a:lstStyle/>
        <a:p>
          <a:endParaRPr lang="ru-RU"/>
        </a:p>
      </dgm:t>
    </dgm:pt>
    <dgm:pt modelId="{21383760-253E-4F98-9389-25D465485EA2}" type="pres">
      <dgm:prSet presAssocID="{8541DF2C-2512-4134-B11E-C5DDD8115B0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4F226E-6DF5-492F-AEFB-23821DEA516D}" type="pres">
      <dgm:prSet presAssocID="{8541DF2C-2512-4134-B11E-C5DDD8115B0C}" presName="matrix" presStyleCnt="0"/>
      <dgm:spPr/>
    </dgm:pt>
    <dgm:pt modelId="{B97551EA-27C3-4E74-914D-1777917A98CD}" type="pres">
      <dgm:prSet presAssocID="{8541DF2C-2512-4134-B11E-C5DDD8115B0C}" presName="tile1" presStyleLbl="node1" presStyleIdx="0" presStyleCnt="4" custLinFactNeighborX="0" custLinFactNeighborY="0"/>
      <dgm:spPr/>
      <dgm:t>
        <a:bodyPr/>
        <a:lstStyle/>
        <a:p>
          <a:endParaRPr lang="ru-RU"/>
        </a:p>
      </dgm:t>
    </dgm:pt>
    <dgm:pt modelId="{A4D1EFF9-2A59-4259-BA79-80DE1C893001}" type="pres">
      <dgm:prSet presAssocID="{8541DF2C-2512-4134-B11E-C5DDD8115B0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62C42-CDD9-4FEB-8157-1B8A89082D86}" type="pres">
      <dgm:prSet presAssocID="{8541DF2C-2512-4134-B11E-C5DDD8115B0C}" presName="tile2" presStyleLbl="node1" presStyleIdx="1" presStyleCnt="4" custLinFactNeighborX="0"/>
      <dgm:spPr/>
      <dgm:t>
        <a:bodyPr/>
        <a:lstStyle/>
        <a:p>
          <a:endParaRPr lang="ru-RU"/>
        </a:p>
      </dgm:t>
    </dgm:pt>
    <dgm:pt modelId="{70549114-50C9-47D6-BFB3-09A73E7152CE}" type="pres">
      <dgm:prSet presAssocID="{8541DF2C-2512-4134-B11E-C5DDD8115B0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29508-3DA7-4CF8-AC49-CCA2C719CFCE}" type="pres">
      <dgm:prSet presAssocID="{8541DF2C-2512-4134-B11E-C5DDD8115B0C}" presName="tile3" presStyleLbl="node1" presStyleIdx="2" presStyleCnt="4" custLinFactNeighborY="1961"/>
      <dgm:spPr/>
      <dgm:t>
        <a:bodyPr/>
        <a:lstStyle/>
        <a:p>
          <a:endParaRPr lang="ru-RU"/>
        </a:p>
      </dgm:t>
    </dgm:pt>
    <dgm:pt modelId="{B95030C0-351F-4646-844D-5D9205AF81D9}" type="pres">
      <dgm:prSet presAssocID="{8541DF2C-2512-4134-B11E-C5DDD8115B0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567A5-3AC2-4EFB-8843-2855E1BB7D5B}" type="pres">
      <dgm:prSet presAssocID="{8541DF2C-2512-4134-B11E-C5DDD8115B0C}" presName="tile4" presStyleLbl="node1" presStyleIdx="3" presStyleCnt="4" custLinFactNeighborX="1639" custLinFactNeighborY="-2703"/>
      <dgm:spPr/>
      <dgm:t>
        <a:bodyPr/>
        <a:lstStyle/>
        <a:p>
          <a:endParaRPr lang="ru-RU"/>
        </a:p>
      </dgm:t>
    </dgm:pt>
    <dgm:pt modelId="{A71424E1-6A72-45DC-BA84-7E47F0B9C213}" type="pres">
      <dgm:prSet presAssocID="{8541DF2C-2512-4134-B11E-C5DDD8115B0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C6C19-F3ED-43D9-A29A-7733BDE97EE8}" type="pres">
      <dgm:prSet presAssocID="{8541DF2C-2512-4134-B11E-C5DDD8115B0C}" presName="centerTile" presStyleLbl="fgShp" presStyleIdx="0" presStyleCnt="1" custScaleX="169399" custScale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CABC0DB9-06BA-4368-951F-2D7D2050CE6D}" type="presOf" srcId="{27902038-9912-4260-BC0F-2BDC47C7EE5E}" destId="{3A5C6C19-F3ED-43D9-A29A-7733BDE97EE8}" srcOrd="0" destOrd="0" presId="urn:microsoft.com/office/officeart/2005/8/layout/matrix1"/>
    <dgm:cxn modelId="{7A325DEF-7183-4748-BDE9-258A9DE91933}" type="presOf" srcId="{E5D1CB2C-F1BB-4A7F-AA20-0CFB150CC29A}" destId="{B97551EA-27C3-4E74-914D-1777917A98CD}" srcOrd="0" destOrd="0" presId="urn:microsoft.com/office/officeart/2005/8/layout/matrix1"/>
    <dgm:cxn modelId="{DBFC98A6-33E9-4A43-B47B-8FEA16919879}" type="presOf" srcId="{B89C62AB-051B-47FA-95B5-B67DD4052642}" destId="{CB0567A5-3AC2-4EFB-8843-2855E1BB7D5B}" srcOrd="0" destOrd="0" presId="urn:microsoft.com/office/officeart/2005/8/layout/matrix1"/>
    <dgm:cxn modelId="{FA777EED-D19D-4117-A807-392CB3D734A6}" type="presOf" srcId="{8541DF2C-2512-4134-B11E-C5DDD8115B0C}" destId="{21383760-253E-4F98-9389-25D465485EA2}" srcOrd="0" destOrd="0" presId="urn:microsoft.com/office/officeart/2005/8/layout/matrix1"/>
    <dgm:cxn modelId="{E92F5BC4-0C5A-4355-A371-3F99C83A68DA}" type="presOf" srcId="{5BE329A4-3966-4E06-A3FD-7C1FE881C53C}" destId="{70549114-50C9-47D6-BFB3-09A73E7152CE}" srcOrd="1" destOrd="0" presId="urn:microsoft.com/office/officeart/2005/8/layout/matrix1"/>
    <dgm:cxn modelId="{56851FA6-6002-42F8-B3A4-59B0032ABA8A}" srcId="{27902038-9912-4260-BC0F-2BDC47C7EE5E}" destId="{5BE329A4-3966-4E06-A3FD-7C1FE881C53C}" srcOrd="1" destOrd="0" parTransId="{B2F80D2A-F50D-450A-87D1-E47656DEC0BE}" sibTransId="{17F58563-8C36-447C-BEE0-89994205421D}"/>
    <dgm:cxn modelId="{A8721218-4ABB-4275-8B0F-862557E8C275}" srcId="{27902038-9912-4260-BC0F-2BDC47C7EE5E}" destId="{60AB65CC-D578-4420-A6E6-AE5B26DB275A}" srcOrd="2" destOrd="0" parTransId="{8D1B3379-0952-4566-84DD-7F644FFCBA5E}" sibTransId="{0496F0BE-3BB8-47A0-8B19-07530F6872F9}"/>
    <dgm:cxn modelId="{EF3F37D7-CAF2-4FAD-898F-B15AB43748AF}" type="presOf" srcId="{5BE329A4-3966-4E06-A3FD-7C1FE881C53C}" destId="{8B462C42-CDD9-4FEB-8157-1B8A89082D86}" srcOrd="0" destOrd="0" presId="urn:microsoft.com/office/officeart/2005/8/layout/matrix1"/>
    <dgm:cxn modelId="{8A1F34E2-EA25-43C9-88EA-02ACAABC0A7E}" type="presOf" srcId="{60AB65CC-D578-4420-A6E6-AE5B26DB275A}" destId="{AAD29508-3DA7-4CF8-AC49-CCA2C719CFCE}" srcOrd="0" destOrd="0" presId="urn:microsoft.com/office/officeart/2005/8/layout/matrix1"/>
    <dgm:cxn modelId="{B4FEA829-0DCF-44F0-8C86-64D852CCE5FC}" srcId="{8541DF2C-2512-4134-B11E-C5DDD8115B0C}" destId="{27902038-9912-4260-BC0F-2BDC47C7EE5E}" srcOrd="0" destOrd="0" parTransId="{89319D10-E479-42BE-B06A-9B28DBFD745E}" sibTransId="{6A9040B6-5A97-4ACD-8B0F-B9E74529EFD9}"/>
    <dgm:cxn modelId="{DCE48AFC-5F19-4101-9C2C-373EC40E3F25}" srcId="{27902038-9912-4260-BC0F-2BDC47C7EE5E}" destId="{E5D1CB2C-F1BB-4A7F-AA20-0CFB150CC29A}" srcOrd="0" destOrd="0" parTransId="{E633C129-8DA2-488B-BED2-B043D40E350A}" sibTransId="{A6D2B0B6-73EE-4A75-9009-0104166EF00B}"/>
    <dgm:cxn modelId="{4E85E0B0-5951-4CB6-87A7-7BE8AC25CFD0}" type="presOf" srcId="{B89C62AB-051B-47FA-95B5-B67DD4052642}" destId="{A71424E1-6A72-45DC-BA84-7E47F0B9C213}" srcOrd="1" destOrd="0" presId="urn:microsoft.com/office/officeart/2005/8/layout/matrix1"/>
    <dgm:cxn modelId="{123F7022-2E2C-4FF4-AD6E-F39311A173A4}" type="presOf" srcId="{E5D1CB2C-F1BB-4A7F-AA20-0CFB150CC29A}" destId="{A4D1EFF9-2A59-4259-BA79-80DE1C893001}" srcOrd="1" destOrd="0" presId="urn:microsoft.com/office/officeart/2005/8/layout/matrix1"/>
    <dgm:cxn modelId="{DCDAAAF1-FCF9-443A-812D-77E9B80A1937}" type="presOf" srcId="{60AB65CC-D578-4420-A6E6-AE5B26DB275A}" destId="{B95030C0-351F-4646-844D-5D9205AF81D9}" srcOrd="1" destOrd="0" presId="urn:microsoft.com/office/officeart/2005/8/layout/matrix1"/>
    <dgm:cxn modelId="{9DFE6F54-F843-478D-AA4E-76CA324E4951}" srcId="{27902038-9912-4260-BC0F-2BDC47C7EE5E}" destId="{B89C62AB-051B-47FA-95B5-B67DD4052642}" srcOrd="3" destOrd="0" parTransId="{091A5CAF-BE66-4569-9E21-1E3DABDC1EDA}" sibTransId="{B36897AE-F21B-49B1-B89E-B4FAA80732F3}"/>
    <dgm:cxn modelId="{A7777E83-F5BC-4F79-94F7-7FD1D153A8E9}" type="presParOf" srcId="{21383760-253E-4F98-9389-25D465485EA2}" destId="{D14F226E-6DF5-492F-AEFB-23821DEA516D}" srcOrd="0" destOrd="0" presId="urn:microsoft.com/office/officeart/2005/8/layout/matrix1"/>
    <dgm:cxn modelId="{B6027CCD-4890-405F-B373-E014344327AF}" type="presParOf" srcId="{D14F226E-6DF5-492F-AEFB-23821DEA516D}" destId="{B97551EA-27C3-4E74-914D-1777917A98CD}" srcOrd="0" destOrd="0" presId="urn:microsoft.com/office/officeart/2005/8/layout/matrix1"/>
    <dgm:cxn modelId="{058CA9CD-C997-42C3-BFA0-3F96FBB67861}" type="presParOf" srcId="{D14F226E-6DF5-492F-AEFB-23821DEA516D}" destId="{A4D1EFF9-2A59-4259-BA79-80DE1C893001}" srcOrd="1" destOrd="0" presId="urn:microsoft.com/office/officeart/2005/8/layout/matrix1"/>
    <dgm:cxn modelId="{F95C397D-5A57-493D-A23C-27C1BF8D3929}" type="presParOf" srcId="{D14F226E-6DF5-492F-AEFB-23821DEA516D}" destId="{8B462C42-CDD9-4FEB-8157-1B8A89082D86}" srcOrd="2" destOrd="0" presId="urn:microsoft.com/office/officeart/2005/8/layout/matrix1"/>
    <dgm:cxn modelId="{E7E55612-A719-4CE6-A4AA-D5A8FBEC6770}" type="presParOf" srcId="{D14F226E-6DF5-492F-AEFB-23821DEA516D}" destId="{70549114-50C9-47D6-BFB3-09A73E7152CE}" srcOrd="3" destOrd="0" presId="urn:microsoft.com/office/officeart/2005/8/layout/matrix1"/>
    <dgm:cxn modelId="{A9BE51EF-67BD-44E8-8586-FD1787A6EFE8}" type="presParOf" srcId="{D14F226E-6DF5-492F-AEFB-23821DEA516D}" destId="{AAD29508-3DA7-4CF8-AC49-CCA2C719CFCE}" srcOrd="4" destOrd="0" presId="urn:microsoft.com/office/officeart/2005/8/layout/matrix1"/>
    <dgm:cxn modelId="{0880E7E6-A760-4ED6-858B-C80A48EFAC14}" type="presParOf" srcId="{D14F226E-6DF5-492F-AEFB-23821DEA516D}" destId="{B95030C0-351F-4646-844D-5D9205AF81D9}" srcOrd="5" destOrd="0" presId="urn:microsoft.com/office/officeart/2005/8/layout/matrix1"/>
    <dgm:cxn modelId="{AB1723EA-83B8-4D84-9598-63C30179C7D1}" type="presParOf" srcId="{D14F226E-6DF5-492F-AEFB-23821DEA516D}" destId="{CB0567A5-3AC2-4EFB-8843-2855E1BB7D5B}" srcOrd="6" destOrd="0" presId="urn:microsoft.com/office/officeart/2005/8/layout/matrix1"/>
    <dgm:cxn modelId="{1D564EDC-7FEA-4266-AC83-5E930F58C9C7}" type="presParOf" srcId="{D14F226E-6DF5-492F-AEFB-23821DEA516D}" destId="{A71424E1-6A72-45DC-BA84-7E47F0B9C213}" srcOrd="7" destOrd="0" presId="urn:microsoft.com/office/officeart/2005/8/layout/matrix1"/>
    <dgm:cxn modelId="{CAE199D7-EC87-4961-A9C0-FD59256B8E89}" type="presParOf" srcId="{21383760-253E-4F98-9389-25D465485EA2}" destId="{3A5C6C19-F3ED-43D9-A29A-7733BDE97EE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DABF97-7148-4AB8-9BCB-FCD38D0FC055}">
      <dsp:nvSpPr>
        <dsp:cNvPr id="0" name=""/>
        <dsp:cNvSpPr/>
      </dsp:nvSpPr>
      <dsp:spPr>
        <a:xfrm>
          <a:off x="0" y="0"/>
          <a:ext cx="8784976" cy="859827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Доходы бюджета МО «Котлас»–</a:t>
          </a:r>
        </a:p>
        <a:p>
          <a:pPr lvl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 поступающие в бюджет денежные средства </a:t>
          </a:r>
        </a:p>
        <a:p>
          <a:pPr lvl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(налоговые, неналоговые, а также безвозмездные поступления)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0"/>
        <a:ext cx="8784976" cy="859827"/>
      </dsp:txXfrm>
    </dsp:sp>
    <dsp:sp modelId="{BB025F53-8747-4FCD-98A8-30A03858AF5A}">
      <dsp:nvSpPr>
        <dsp:cNvPr id="0" name=""/>
        <dsp:cNvSpPr/>
      </dsp:nvSpPr>
      <dsp:spPr>
        <a:xfrm>
          <a:off x="2432" y="859827"/>
          <a:ext cx="2732436" cy="1805638"/>
        </a:xfrm>
        <a:prstGeom prst="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НАЛОГОВЫЕ ДОХОДЫ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ним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2432" y="859827"/>
        <a:ext cx="2732436" cy="1805638"/>
      </dsp:txXfrm>
    </dsp:sp>
    <dsp:sp modelId="{AAEFBC0F-D947-417D-8314-E6D769E83CD5}">
      <dsp:nvSpPr>
        <dsp:cNvPr id="0" name=""/>
        <dsp:cNvSpPr/>
      </dsp:nvSpPr>
      <dsp:spPr>
        <a:xfrm>
          <a:off x="2733530" y="849869"/>
          <a:ext cx="3315237" cy="1832524"/>
        </a:xfrm>
        <a:prstGeom prst="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НЕНАЛОГОВЫЕ ДОХОДЫ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Доходы от использования и продажи имущества, находящегося в муниципальной собственности, доходы от платных услуг, оказываемых казенными учреждениями, платежи в виде штрафов и иных санкций за нарушение законодательства и иные неналоговые доходы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2733530" y="849869"/>
        <a:ext cx="3315237" cy="1832524"/>
      </dsp:txXfrm>
    </dsp:sp>
    <dsp:sp modelId="{E6345384-D304-4157-B448-224D3D768181}">
      <dsp:nvSpPr>
        <dsp:cNvPr id="0" name=""/>
        <dsp:cNvSpPr/>
      </dsp:nvSpPr>
      <dsp:spPr>
        <a:xfrm>
          <a:off x="6050106" y="859827"/>
          <a:ext cx="2732436" cy="1805638"/>
        </a:xfrm>
        <a:prstGeom prst="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БЕЗВОЗМЕЗДНЫЕ ПОСТУПЛЕНИЯ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Межбюджетные трансферты: дотации, субсидии, субвенции, иные межбюджетные трансферты, а также безвозмездные поступления от физических и юридических лиц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6050106" y="859827"/>
        <a:ext cx="2732436" cy="1805638"/>
      </dsp:txXfrm>
    </dsp:sp>
    <dsp:sp modelId="{67BBF1C5-DE1C-41C7-AEAB-A204BDE140D5}">
      <dsp:nvSpPr>
        <dsp:cNvPr id="0" name=""/>
        <dsp:cNvSpPr/>
      </dsp:nvSpPr>
      <dsp:spPr>
        <a:xfrm>
          <a:off x="0" y="2665466"/>
          <a:ext cx="8784976" cy="20062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7551EA-27C3-4E74-914D-1777917A98CD}">
      <dsp:nvSpPr>
        <dsp:cNvPr id="0" name=""/>
        <dsp:cNvSpPr/>
      </dsp:nvSpPr>
      <dsp:spPr>
        <a:xfrm rot="16200000">
          <a:off x="1530170" y="-1530170"/>
          <a:ext cx="1332147" cy="4392488"/>
        </a:xfrm>
        <a:prstGeom prst="round1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ДОТАЦИИ</a:t>
          </a:r>
          <a:r>
            <a:rPr lang="ru-RU" sz="1200" kern="1200" dirty="0" smtClean="0">
              <a:solidFill>
                <a:schemeClr val="tx1"/>
              </a:solidFill>
            </a:rPr>
            <a:t> предоставляются на безвозмездной и безвозвратной основе без установления направлений и (или) условий их использования</a:t>
          </a:r>
          <a:endParaRPr lang="ru-RU" sz="1200" kern="1200" dirty="0">
            <a:solidFill>
              <a:schemeClr val="tx1"/>
            </a:solidFill>
          </a:endParaRPr>
        </a:p>
      </dsp:txBody>
      <dsp:txXfrm rot="16200000">
        <a:off x="1696688" y="-1696688"/>
        <a:ext cx="999111" cy="4392488"/>
      </dsp:txXfrm>
    </dsp:sp>
    <dsp:sp modelId="{8B462C42-CDD9-4FEB-8157-1B8A89082D86}">
      <dsp:nvSpPr>
        <dsp:cNvPr id="0" name=""/>
        <dsp:cNvSpPr/>
      </dsp:nvSpPr>
      <dsp:spPr>
        <a:xfrm>
          <a:off x="4392488" y="0"/>
          <a:ext cx="4392488" cy="1332147"/>
        </a:xfrm>
        <a:prstGeom prst="round1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СУБСИДИИ </a:t>
          </a:r>
          <a:r>
            <a:rPr lang="ru-RU" sz="1200" kern="1200" dirty="0" smtClean="0">
              <a:solidFill>
                <a:schemeClr val="tx1"/>
              </a:solidFill>
            </a:rPr>
            <a:t>предоставляются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392488" y="0"/>
        <a:ext cx="4392488" cy="999111"/>
      </dsp:txXfrm>
    </dsp:sp>
    <dsp:sp modelId="{AAD29508-3DA7-4CF8-AC49-CCA2C719CFCE}">
      <dsp:nvSpPr>
        <dsp:cNvPr id="0" name=""/>
        <dsp:cNvSpPr/>
      </dsp:nvSpPr>
      <dsp:spPr>
        <a:xfrm rot="10800000">
          <a:off x="0" y="1332147"/>
          <a:ext cx="4392488" cy="1332147"/>
        </a:xfrm>
        <a:prstGeom prst="round1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СУБВЕНЦИИ </a:t>
          </a:r>
          <a:r>
            <a:rPr lang="ru-RU" sz="1200" kern="1200" dirty="0" smtClean="0">
              <a:solidFill>
                <a:schemeClr val="tx1"/>
              </a:solidFill>
            </a:rPr>
            <a:t>предоставляются в целях финансового обеспечения расходных обязательств муниципальных образований, возникающих при выполнении государственных полномочий РФ, субъектов РФ, переданных для осуществления органам местного самоуправления  в установленном порядке </a:t>
          </a:r>
          <a:endParaRPr lang="ru-RU" sz="1200" kern="1200" dirty="0">
            <a:solidFill>
              <a:schemeClr val="tx1"/>
            </a:solidFill>
          </a:endParaRPr>
        </a:p>
      </dsp:txBody>
      <dsp:txXfrm rot="10800000">
        <a:off x="0" y="1665184"/>
        <a:ext cx="4392488" cy="999111"/>
      </dsp:txXfrm>
    </dsp:sp>
    <dsp:sp modelId="{CB0567A5-3AC2-4EFB-8843-2855E1BB7D5B}">
      <dsp:nvSpPr>
        <dsp:cNvPr id="0" name=""/>
        <dsp:cNvSpPr/>
      </dsp:nvSpPr>
      <dsp:spPr>
        <a:xfrm rot="5400000">
          <a:off x="5922658" y="-234029"/>
          <a:ext cx="1332147" cy="4392488"/>
        </a:xfrm>
        <a:prstGeom prst="round1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ИНЫЕ МЕЖБЮДЖЕТНЫЕ ТРАНСФЕРТЫ </a:t>
          </a:r>
          <a:r>
            <a:rPr lang="ru-RU" sz="1200" kern="1200" dirty="0" smtClean="0">
              <a:solidFill>
                <a:schemeClr val="tx1"/>
              </a:solidFill>
            </a:rPr>
            <a:t>предоставляются в случаях и порядке, предусмотренных законами субъектов РФ и принимаемыми в соответствии с ними иными нормативными правовыми актами</a:t>
          </a:r>
          <a:endParaRPr lang="ru-RU" sz="1200" kern="1200" dirty="0">
            <a:solidFill>
              <a:schemeClr val="tx1"/>
            </a:solidFill>
          </a:endParaRPr>
        </a:p>
      </dsp:txBody>
      <dsp:txXfrm rot="5400000">
        <a:off x="6089176" y="-67511"/>
        <a:ext cx="999111" cy="4392488"/>
      </dsp:txXfrm>
    </dsp:sp>
    <dsp:sp modelId="{3A5C6C19-F3ED-43D9-A29A-7733BDE97EE8}">
      <dsp:nvSpPr>
        <dsp:cNvPr id="0" name=""/>
        <dsp:cNvSpPr/>
      </dsp:nvSpPr>
      <dsp:spPr>
        <a:xfrm>
          <a:off x="2160238" y="999110"/>
          <a:ext cx="4464498" cy="666073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МЕЖБЮДЖЕТНЫЕ ТРАНСФЕРТЫ</a:t>
          </a:r>
          <a:r>
            <a:rPr lang="ru-RU" sz="1200" kern="1200" dirty="0" smtClean="0">
              <a:solidFill>
                <a:schemeClr val="tx1"/>
              </a:solidFill>
            </a:rPr>
            <a:t> – средства, предоставляемые одним бюджетом бюджетной системы РФ другому бюджету бюджетной системы РФ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160238" y="999110"/>
        <a:ext cx="4464498" cy="666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2750" cy="498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4" tIns="46159" rIns="92314" bIns="46159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1"/>
            <a:ext cx="2952750" cy="498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4" tIns="46159" rIns="92314" bIns="46159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3646"/>
            <a:ext cx="5453062" cy="447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4" tIns="46159" rIns="92314" bIns="46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118"/>
            <a:ext cx="2952750" cy="498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4" tIns="46159" rIns="92314" bIns="46159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4118"/>
            <a:ext cx="2952750" cy="498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4" tIns="46159" rIns="92314" bIns="46159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C06AF42-337E-44F2-9373-830AA6356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07877C-A1EA-4ABE-AD7C-407E747F175D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40D802-17BD-4951-822B-8DAE086DE43C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1D65D-5BA6-401A-BB78-90B8D72CE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C0A69-7678-48AA-8C85-BC5AC87D5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DCA47-059D-45A6-97A1-F28F86761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BBB89-B26C-48F5-92DE-E746D5729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89722-DAB6-46A9-BE92-939558346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2B16A-AA30-42AA-81E5-5F705B9C7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ACCE-EE8C-48AF-8296-CADCAF6ED7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DCC82-20C5-421A-884F-BF3A91A8F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71653-0B45-4CE9-A851-653D43FEB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741E0-FFE9-40B7-BBB2-EFD829129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2736A-4345-4B37-B708-E0F7B26BC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84131-68AE-4C7A-A514-0FA1B493D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6B225-ECBE-4BF6-A21F-4D62B4DBB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21D3FE0-F42A-4337-BB3D-017FD7107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59" r:id="rId4"/>
    <p:sldLayoutId id="2147483965" r:id="rId5"/>
    <p:sldLayoutId id="2147483960" r:id="rId6"/>
    <p:sldLayoutId id="2147483966" r:id="rId7"/>
    <p:sldLayoutId id="2147483967" r:id="rId8"/>
    <p:sldLayoutId id="2147483968" r:id="rId9"/>
    <p:sldLayoutId id="2147483961" r:id="rId10"/>
    <p:sldLayoutId id="2147483969" r:id="rId11"/>
    <p:sldLayoutId id="2147483970" r:id="rId12"/>
    <p:sldLayoutId id="214748397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476250"/>
            <a:ext cx="8318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5" name="Rectangle 7"/>
          <p:cNvSpPr>
            <a:spLocks noGrp="1"/>
          </p:cNvSpPr>
          <p:nvPr>
            <p:ph type="ctrTitle" idx="4294967295"/>
          </p:nvPr>
        </p:nvSpPr>
        <p:spPr bwMode="auto">
          <a:xfrm>
            <a:off x="1979613" y="5516563"/>
            <a:ext cx="4824412" cy="7207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cap="none" dirty="0" smtClean="0">
                <a:solidFill>
                  <a:srgbClr val="663300"/>
                </a:solidFill>
                <a:effectLst/>
                <a:latin typeface="Times New Roman" pitchFamily="18" charset="0"/>
              </a:rPr>
              <a:t>МО «Котлас»</a:t>
            </a:r>
            <a:br>
              <a:rPr lang="ru-RU" sz="2000" b="1" cap="none" dirty="0" smtClean="0">
                <a:solidFill>
                  <a:srgbClr val="663300"/>
                </a:solidFill>
                <a:effectLst/>
                <a:latin typeface="Times New Roman" pitchFamily="18" charset="0"/>
              </a:rPr>
            </a:br>
            <a:r>
              <a:rPr lang="ru-RU" sz="2000" b="1" cap="none" dirty="0" smtClean="0">
                <a:solidFill>
                  <a:srgbClr val="663300"/>
                </a:solidFill>
                <a:effectLst/>
                <a:latin typeface="Times New Roman" pitchFamily="18" charset="0"/>
              </a:rPr>
              <a:t> </a:t>
            </a:r>
            <a:r>
              <a:rPr lang="ru-RU" sz="2000" b="1" cap="none" dirty="0" smtClean="0">
                <a:solidFill>
                  <a:srgbClr val="663300"/>
                </a:solidFill>
                <a:effectLst/>
                <a:latin typeface="Times New Roman" pitchFamily="18" charset="0"/>
              </a:rPr>
              <a:t>декабрь </a:t>
            </a:r>
            <a:r>
              <a:rPr lang="ru-RU" sz="2000" b="1" cap="none" dirty="0" smtClean="0">
                <a:solidFill>
                  <a:srgbClr val="663300"/>
                </a:solidFill>
                <a:effectLst/>
                <a:latin typeface="Times New Roman" pitchFamily="18" charset="0"/>
              </a:rPr>
              <a:t>2019 года</a:t>
            </a:r>
          </a:p>
        </p:txBody>
      </p:sp>
      <p:sp>
        <p:nvSpPr>
          <p:cNvPr id="12292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31913" y="3284538"/>
            <a:ext cx="6400800" cy="1752600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000099"/>
                </a:solidFill>
              </a:rPr>
              <a:t>БЮДЖЕТ ДЛЯ ГРАЖДАН</a:t>
            </a:r>
          </a:p>
          <a:p>
            <a:pPr algn="ctr" eaLnBrk="1" hangingPunct="1"/>
            <a:r>
              <a:rPr lang="ru-RU" sz="2000" b="1" dirty="0" smtClean="0">
                <a:solidFill>
                  <a:srgbClr val="000099"/>
                </a:solidFill>
              </a:rPr>
              <a:t>на </a:t>
            </a:r>
            <a:r>
              <a:rPr lang="ru-RU" sz="2000" b="1" dirty="0" smtClean="0">
                <a:solidFill>
                  <a:srgbClr val="000099"/>
                </a:solidFill>
              </a:rPr>
              <a:t>основе </a:t>
            </a:r>
            <a:r>
              <a:rPr lang="ru-RU" sz="2000" b="1" dirty="0" smtClean="0">
                <a:solidFill>
                  <a:srgbClr val="000099"/>
                </a:solidFill>
              </a:rPr>
              <a:t>решения Собрания депутатов МО «Котлас</a:t>
            </a:r>
            <a:r>
              <a:rPr lang="ru-RU" sz="2000" b="1" dirty="0" smtClean="0">
                <a:solidFill>
                  <a:srgbClr val="000099"/>
                </a:solidFill>
              </a:rPr>
              <a:t>» от 19.12.2019 № 70-н </a:t>
            </a:r>
            <a:endParaRPr lang="ru-RU" sz="2000" b="1" dirty="0" smtClean="0">
              <a:solidFill>
                <a:srgbClr val="000099"/>
              </a:solidFill>
            </a:endParaRPr>
          </a:p>
          <a:p>
            <a:pPr algn="ctr" eaLnBrk="1" hangingPunct="1"/>
            <a:r>
              <a:rPr lang="ru-RU" sz="2000" b="1" dirty="0" smtClean="0">
                <a:solidFill>
                  <a:srgbClr val="000099"/>
                </a:solidFill>
              </a:rPr>
              <a:t>«О бюджете муниципального образования «Котлас»</a:t>
            </a:r>
          </a:p>
          <a:p>
            <a:pPr algn="ctr" eaLnBrk="1" hangingPunct="1"/>
            <a:r>
              <a:rPr lang="ru-RU" sz="2000" b="1" dirty="0" smtClean="0">
                <a:solidFill>
                  <a:srgbClr val="000099"/>
                </a:solidFill>
              </a:rPr>
              <a:t>на 2020 год и на плановый период 2021 и 2022 годов»</a:t>
            </a:r>
          </a:p>
          <a:p>
            <a:pPr eaLnBrk="1" hangingPunct="1"/>
            <a:endParaRPr lang="ru-RU" sz="32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75" name="Group 71"/>
          <p:cNvGraphicFramePr>
            <a:graphicFrameLocks noGrp="1"/>
          </p:cNvGraphicFramePr>
          <p:nvPr/>
        </p:nvGraphicFramePr>
        <p:xfrm>
          <a:off x="251520" y="1340768"/>
          <a:ext cx="8784976" cy="5202874"/>
        </p:xfrm>
        <a:graphic>
          <a:graphicData uri="http://schemas.openxmlformats.org/drawingml/2006/table">
            <a:tbl>
              <a:tblPr/>
              <a:tblGrid>
                <a:gridCol w="7632848"/>
                <a:gridCol w="1152128"/>
              </a:tblGrid>
              <a:tr h="701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дохода</a:t>
                      </a:r>
                    </a:p>
                  </a:txBody>
                  <a:tcPr marL="91447" marR="91447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1447" marR="91447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Дотации бюджетам муниципальных образований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156 529,6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Субсидии бюджетам муниципальных образований,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367 741,4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30422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Субсидия на софинансирование вопросов местного значения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83 405,4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Субсидия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26 537,6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Субсидия на обеспечение мероприятий по переселению граждан из аварийного жилищного фонда, в том числе переселению граждан из аварийного жилищного фонда с учетом необходимости развития малоэтажного жилищного строительства, за счет средств- Фонда содействия реформированию жилищно-коммунального хозяйства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163 435,3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Субсидия на создание дополнительных мест для детей в возрасте от 1,5 до 3 лет в образовательных организациях, осуществляющих образовательную деятельность по образовательным программам дошкольного образования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79 169,2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Субсидия на реализацию мероприятий по стимулированию программ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развития  жилищного строительства субъектов Российской Федерации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6 405,2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Субвенции бюджетам муниципальных образования, </a:t>
                      </a:r>
                      <a:r>
                        <a:rPr kumimoji="0" lang="ru-RU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949 876,4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Субвенции на выполнение передаваемых полномочий субъектов РФ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21 026,1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Субвенции на реализацию образовательных программ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858 887,0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Субвенции на компенсацию части родительской платы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45 223,2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Оплата набора продуктов питания в оздоровительных лагерях с дневным пребыванием детей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5 018,6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589,9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rint MT Shadow" pitchFamily="82" charset="0"/>
                        </a:rPr>
                        <a:t>ИТОГО</a:t>
                      </a:r>
                    </a:p>
                  </a:txBody>
                  <a:tcPr marL="91447" marR="91447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1 474 737,3</a:t>
                      </a:r>
                    </a:p>
                  </a:txBody>
                  <a:tcPr marL="91447" marR="91447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sp>
        <p:nvSpPr>
          <p:cNvPr id="21556" name="Rectangle 52"/>
          <p:cNvSpPr>
            <a:spLocks/>
          </p:cNvSpPr>
          <p:nvPr/>
        </p:nvSpPr>
        <p:spPr bwMode="auto">
          <a:xfrm>
            <a:off x="250825" y="0"/>
            <a:ext cx="86868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БЕЗВОЗМЕЗДНЫЕ ПОСТУПЛЕНИЯ В БЮДЖЕТ МО «КОТЛАС» НА 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2020 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45" name="Group 93"/>
          <p:cNvGraphicFramePr>
            <a:graphicFrameLocks noGrp="1"/>
          </p:cNvGraphicFramePr>
          <p:nvPr>
            <p:ph sz="quarter" idx="1"/>
          </p:nvPr>
        </p:nvGraphicFramePr>
        <p:xfrm>
          <a:off x="250825" y="1125538"/>
          <a:ext cx="8821769" cy="5652481"/>
        </p:xfrm>
        <a:graphic>
          <a:graphicData uri="http://schemas.openxmlformats.org/drawingml/2006/table">
            <a:tbl>
              <a:tblPr/>
              <a:tblGrid>
                <a:gridCol w="679450"/>
                <a:gridCol w="3425701"/>
                <a:gridCol w="1656184"/>
                <a:gridCol w="1584176"/>
                <a:gridCol w="1476258"/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раздел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2020 год,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50" marR="460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2021 год,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50" marR="460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2022 год 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50" marR="460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160 728,2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146 902,0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147 283,3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7282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16 658,3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15 995,2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15 995,2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122 723,1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120 083,5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119 251,7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277 404,5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334 695,7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186 351,6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1 386 290,8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1 385 382,1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1 425 402,7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155 978,0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148 949,2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148 949,1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82 899,9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70 658,8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70 808,6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60 064,6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50 700,3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50 700,3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Средства массовой информации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8 658,8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8 641,5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8 641,5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46 481,0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28 577,4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27 141,8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40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Условно утверждаемые расходы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25 069,0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50 774,0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2 317 887,2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2 335 654,7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2 251 299,8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3642" name="Rectangle 90"/>
          <p:cNvSpPr>
            <a:spLocks/>
          </p:cNvSpPr>
          <p:nvPr/>
        </p:nvSpPr>
        <p:spPr bwMode="auto">
          <a:xfrm>
            <a:off x="250825" y="0"/>
            <a:ext cx="86868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ОБЪЕМ РАСХОДОВ БЮДЖЕТА МО «КОТЛАС» </a:t>
            </a:r>
            <a:b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2020 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2021 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 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2022 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5536" y="188640"/>
            <a:ext cx="8496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СТРУКТУРА РАСХОДОВ БЮДЖЕТА МО «КОТЛАС»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2020 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году</a:t>
            </a:r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228600" y="1600200"/>
          <a:ext cx="8686800" cy="5029200"/>
        </p:xfrm>
        <a:graphic>
          <a:graphicData uri="http://schemas.openxmlformats.org/presentationml/2006/ole">
            <p:oleObj spid="_x0000_s1026" name="Диаграмма" r:id="rId3" imgW="11772931" imgH="7153240" progId="MSGraph.Chart.8">
              <p:embed followColorScheme="full"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1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6754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Муниципальные программы МО «Котлас»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25647" name="Group 47"/>
          <p:cNvGraphicFramePr>
            <a:graphicFrameLocks noGrp="1"/>
          </p:cNvGraphicFramePr>
          <p:nvPr>
            <p:ph idx="1"/>
          </p:nvPr>
        </p:nvGraphicFramePr>
        <p:xfrm>
          <a:off x="323850" y="1196975"/>
          <a:ext cx="8208963" cy="5184776"/>
        </p:xfrm>
        <a:graphic>
          <a:graphicData uri="http://schemas.openxmlformats.org/drawingml/2006/table">
            <a:tbl>
              <a:tblPr/>
              <a:tblGrid>
                <a:gridCol w="3095625"/>
                <a:gridCol w="1728788"/>
                <a:gridCol w="1728787"/>
                <a:gridCol w="1655763"/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2020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2021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2022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349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Количество муниципальных программ, ед.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8383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Расходы на реализацию муниципальных программ, тыс.руб.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2 303 897,1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2 296 890,3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2 186 555,1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349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Удельный вес в общем объеме расходов, 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99,4 %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98,3 %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97,1 %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16" name="Group 92"/>
          <p:cNvGraphicFramePr>
            <a:graphicFrameLocks noGrp="1"/>
          </p:cNvGraphicFramePr>
          <p:nvPr/>
        </p:nvGraphicFramePr>
        <p:xfrm>
          <a:off x="107950" y="1125538"/>
          <a:ext cx="8928100" cy="5097072"/>
        </p:xfrm>
        <a:graphic>
          <a:graphicData uri="http://schemas.openxmlformats.org/drawingml/2006/table">
            <a:tbl>
              <a:tblPr/>
              <a:tblGrid>
                <a:gridCol w="5364163"/>
                <a:gridCol w="865187"/>
                <a:gridCol w="935038"/>
                <a:gridCol w="863600"/>
                <a:gridCol w="900112"/>
              </a:tblGrid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2020 год,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 том числе</a:t>
                      </a:r>
                    </a:p>
                  </a:txBody>
                  <a:tcPr marL="7097" marR="7097" marT="709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 местного бюджета</a:t>
                      </a:r>
                    </a:p>
                  </a:txBody>
                  <a:tcPr marL="7097" marR="7097" marT="709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 областного бюджета</a:t>
                      </a:r>
                    </a:p>
                  </a:txBody>
                  <a:tcPr marL="7097" marR="7097" marT="709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 фед. бюджета</a:t>
                      </a:r>
                    </a:p>
                  </a:txBody>
                  <a:tcPr marL="7097" marR="7097" marT="709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Финансовое управление МО «Котлас»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73 977,4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73 977,4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Муниципальная программа «Управление муниципальными финансами муниципального образования «Котлас» на 2014-2024годы»</a:t>
                      </a:r>
                    </a:p>
                  </a:txBody>
                  <a:tcPr marL="7097" marR="7097" marT="709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73 977,4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73 977,4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Комитет по управлению имуществом администрации муниципального образования «Котлас»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32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834,8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18 322,7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10 824,8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3 687,3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Муниципальная программа муниципального образования "Котлас" "Организация деятельности Комитета по управлению имуществом администрации муниципального образования "Котлас" на 2015-2021 годы"</a:t>
                      </a:r>
                    </a:p>
                  </a:txBody>
                  <a:tcPr marL="7097" marR="7097" marT="709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17 822,7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18 322,7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Подпрограмма «Обеспечение деятельности Комитета по управлению имуществом»</a:t>
                      </a:r>
                    </a:p>
                  </a:txBody>
                  <a:tcPr marL="7097" marR="7097" marT="709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9 924,1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9 924,1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Подпрограмма «Мероприятия по содержанию муниципального имущества МО «Котлас»</a:t>
                      </a:r>
                    </a:p>
                  </a:txBody>
                  <a:tcPr marL="7097" marR="7097" marT="709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8 298,6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8 298,6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Подпрограмма «Землеустройство и землепользование»</a:t>
                      </a:r>
                    </a:p>
                  </a:txBody>
                  <a:tcPr marL="7097" marR="7097" marT="709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Муниципальная программа муниципального образования «Котлас» «Реализация приоритетных направлений в социальной сфере МО «Котлас» на 2019-2023 годы»</a:t>
                      </a:r>
                    </a:p>
                  </a:txBody>
                  <a:tcPr marL="7097" marR="7097" marT="709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14 512,1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10 824,8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3 687,3</a:t>
                      </a:r>
                    </a:p>
                  </a:txBody>
                  <a:tcPr marL="7097" marR="7097" marT="709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04" name="Rectangle 80"/>
          <p:cNvSpPr>
            <a:spLocks noChangeArrowheads="1"/>
          </p:cNvSpPr>
          <p:nvPr/>
        </p:nvSpPr>
        <p:spPr bwMode="auto">
          <a:xfrm>
            <a:off x="323850" y="0"/>
            <a:ext cx="84963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РАСХОДЫ ПО ГЛАВНЫМ РАСПОРЯДИТЕЛЯМ БЮДЖЕТНЫХ СРЕДСТВ В РАМКАХ МУНИЦИПАЛЬНЫХ ПРОГРАММ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2020 </a:t>
            </a: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1196975"/>
          <a:ext cx="8642350" cy="5371997"/>
        </p:xfrm>
        <a:graphic>
          <a:graphicData uri="http://schemas.openxmlformats.org/drawingml/2006/table">
            <a:tbl>
              <a:tblPr/>
              <a:tblGrid>
                <a:gridCol w="4567238"/>
                <a:gridCol w="1211262"/>
                <a:gridCol w="1028700"/>
                <a:gridCol w="1019175"/>
                <a:gridCol w="815975"/>
              </a:tblGrid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2020 год,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 том числе</a:t>
                      </a:r>
                    </a:p>
                  </a:txBody>
                  <a:tcPr marL="9527" marR="9527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3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 местного бюджета</a:t>
                      </a:r>
                    </a:p>
                  </a:txBody>
                  <a:tcPr marL="9527" marR="9527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 областного бюджета</a:t>
                      </a:r>
                    </a:p>
                  </a:txBody>
                  <a:tcPr marL="9527" marR="9527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 фед. бюджета</a:t>
                      </a:r>
                    </a:p>
                  </a:txBody>
                  <a:tcPr marL="9527" marR="9527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Администрация муниципального образования «Котлас»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80 424,3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77 988,4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2 406,1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29,8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325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Муниципальная программа муниципального образования «Котлас» «Развитие гражданского общества и поддержка социально-ориентированных НКО МО «Котлас» на 2020-2025 годы»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2 357,8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2 357,8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0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Муниципальная программа муниципального образования «Котлас» «Обеспечение деятельности администрации МО «Котлас» и развитие информационной политики МО «Котлас» на 2020-2025 годы»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61 058,4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58 652,3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2 406,1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66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Муниципальная программа муниципального образования "Котлас" "Обеспечение безопасности жизнедеятельности населения на территории муниципального образования "Котлас" на 2019-2023 годы«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</a:b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16 728,3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16 728,3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Непрограммные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расходы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279,8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250,0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29,8</a:t>
                      </a:r>
                    </a:p>
                  </a:txBody>
                  <a:tcPr marL="9527" marR="9527" marT="952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323850" y="0"/>
            <a:ext cx="84963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РАСХОДЫ ПО ГЛАВНЫМ РАСПОРЯДИТЕЛЯМ БЮДЖЕТНЫХ СРЕДСТВ В РАМКАХ МУНИЦИПАЛЬНЫХ ПРОГРАММ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2020 </a:t>
            </a: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56" name="Group 84"/>
          <p:cNvGraphicFramePr>
            <a:graphicFrameLocks noGrp="1"/>
          </p:cNvGraphicFramePr>
          <p:nvPr/>
        </p:nvGraphicFramePr>
        <p:xfrm>
          <a:off x="107504" y="908721"/>
          <a:ext cx="9001000" cy="5896061"/>
        </p:xfrm>
        <a:graphic>
          <a:graphicData uri="http://schemas.openxmlformats.org/drawingml/2006/table">
            <a:tbl>
              <a:tblPr/>
              <a:tblGrid>
                <a:gridCol w="5256584"/>
                <a:gridCol w="1008112"/>
                <a:gridCol w="1008112"/>
                <a:gridCol w="864096"/>
                <a:gridCol w="864096"/>
              </a:tblGrid>
              <a:tr h="1444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2020 год,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 том числе</a:t>
                      </a:r>
                    </a:p>
                  </a:txBody>
                  <a:tcPr marL="6162" marR="6162" marT="616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 местного бюджета</a:t>
                      </a:r>
                    </a:p>
                  </a:txBody>
                  <a:tcPr marL="6162" marR="6162" marT="616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 областного бюджета</a:t>
                      </a:r>
                    </a:p>
                  </a:txBody>
                  <a:tcPr marL="6162" marR="6162" marT="616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фонда сод. реформ. ЖКХ</a:t>
                      </a:r>
                    </a:p>
                  </a:txBody>
                  <a:tcPr marL="6162" marR="6162" marT="616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6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Управление городского хозяйства администрации муниципального образования «Котлас»</a:t>
                      </a:r>
                    </a:p>
                  </a:txBody>
                  <a:tcPr marL="6162" marR="6162" marT="616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255 361,4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198 021,8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27 939,6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29 400,0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008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Муниципальная программа муниципального образования «Котлас» «Организация деятельности Управления городского хозяйства администрации МО «Котлас» на 2019-2023 годы»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16 895,7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16 890,7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5,0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7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Муниципальная программа муниципального образования «Котлас» «Развитие территориального общественного самоуправления и местного сообщества на территории МО «Котлас" на 2019-2023 годы»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355,7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118,6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237,1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муниципального образования «Котлас» «Поддержка жилищно-коммунального хозяйства МО «Котлас» на 2019 - 2023 годы»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25 489,9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25 489,9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Муниципальная программа МО «Котлас» «Развитие общественного пассажирского транспорта МО «Котлас» на 2019-2023 годы»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658,7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68,8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589,9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МО "Котлас" "Повышение безопасности дорожного движения в МО "Котлас" на 2019-2023 годы"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1 098,4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1 098,4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1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Муниципальная программа муниципального образования «Котлас» «Благоустройство и охрана окружающий среды муниципального образования «Котлас» на 2019-2023 годы»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175 077,2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148 539,6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26 537,6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8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Муниципальная программа муниципального образования «Котлас» «Организация помывки в общем отделении бань отдельных категорий граждан на территории МО «Котлас» на 2019-2023 годы»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3 186,6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3 186,6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28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Муниципальная программа муниципального образования «Котлас» «Формирование современной городской среды МО «Котлас» на 2018 – 2022 годы»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1 945,2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1 945,2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21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муниципального образования "Котлас" "Переселение граждан из аварийного жилищного фонда  на 2019 - 2025 годы"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30 657,0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687,0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570,0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29 400,0</a:t>
                      </a:r>
                    </a:p>
                  </a:txBody>
                  <a:tcPr marL="6162" marR="6162" marT="616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52" name="Rectangle 80"/>
          <p:cNvSpPr>
            <a:spLocks noChangeArrowheads="1"/>
          </p:cNvSpPr>
          <p:nvPr/>
        </p:nvSpPr>
        <p:spPr bwMode="auto">
          <a:xfrm>
            <a:off x="323528" y="0"/>
            <a:ext cx="84963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РАСХОДЫ ПО ГЛАВНЫМ РАСПОРЯДИТЕЛЯМ БЮДЖЕТНЫХ СРЕДСТВ В РАМКАХ МУНИЦИПАЛЬНЫХ ПРОГРАММ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2020 </a:t>
            </a: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55" name="Group 59"/>
          <p:cNvGraphicFramePr>
            <a:graphicFrameLocks noGrp="1"/>
          </p:cNvGraphicFramePr>
          <p:nvPr/>
        </p:nvGraphicFramePr>
        <p:xfrm>
          <a:off x="395288" y="1484313"/>
          <a:ext cx="8569325" cy="3889377"/>
        </p:xfrm>
        <a:graphic>
          <a:graphicData uri="http://schemas.openxmlformats.org/drawingml/2006/table">
            <a:tbl>
              <a:tblPr/>
              <a:tblGrid>
                <a:gridCol w="5040312"/>
                <a:gridCol w="1008063"/>
                <a:gridCol w="936625"/>
                <a:gridCol w="1008062"/>
                <a:gridCol w="576263"/>
              </a:tblGrid>
              <a:tr h="2651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2020 год,</a:t>
                      </a:r>
                      <a:b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 том числе</a:t>
                      </a:r>
                    </a:p>
                  </a:txBody>
                  <a:tcPr marL="9525" marR="9525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2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 местного бюджета</a:t>
                      </a:r>
                    </a:p>
                  </a:txBody>
                  <a:tcPr marL="9525" marR="9525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 областного бюджета</a:t>
                      </a:r>
                    </a:p>
                  </a:txBody>
                  <a:tcPr marL="9525" marR="9525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 фед. бюджета</a:t>
                      </a:r>
                    </a:p>
                  </a:txBody>
                  <a:tcPr marL="9525" marR="9525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Администрация Вычегодского административного округа администрации  муниципального образования «Котлас»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4 632,4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4 632,4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Муниципальная программа  «Организация деятельности администрации Вычегодского административного округа муниципального образования «Котлас» на 2014-2022 годы»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4 632,4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4 632,4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Подпрограмма «Выполнение функций органами местного самоуправления»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4 587,4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4 587,4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Подпрограмма «Реализация государственных функций в области национальной экономики»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45,0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45,0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2" name="Rectangle 56"/>
          <p:cNvSpPr>
            <a:spLocks noChangeArrowheads="1"/>
          </p:cNvSpPr>
          <p:nvPr/>
        </p:nvSpPr>
        <p:spPr bwMode="auto">
          <a:xfrm>
            <a:off x="323850" y="0"/>
            <a:ext cx="84963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РАСХОДЫ ПО ГЛАВНЫМ РАСПОРЯДИТЕЛЯМ БЮДЖЕТНЫХ СРЕДСТВ В РАМКАХ МУНИЦИПАЛЬНЫХ ПРОГРАММ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2020 </a:t>
            </a: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88" name="Group 68"/>
          <p:cNvGraphicFramePr>
            <a:graphicFrameLocks noGrp="1"/>
          </p:cNvGraphicFramePr>
          <p:nvPr/>
        </p:nvGraphicFramePr>
        <p:xfrm>
          <a:off x="285720" y="1071546"/>
          <a:ext cx="8643998" cy="5507566"/>
        </p:xfrm>
        <a:graphic>
          <a:graphicData uri="http://schemas.openxmlformats.org/drawingml/2006/table">
            <a:tbl>
              <a:tblPr/>
              <a:tblGrid>
                <a:gridCol w="4360247"/>
                <a:gridCol w="994442"/>
                <a:gridCol w="764956"/>
                <a:gridCol w="841451"/>
                <a:gridCol w="841451"/>
                <a:gridCol w="841451"/>
              </a:tblGrid>
              <a:tr h="177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2020 год,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 том числе</a:t>
                      </a:r>
                    </a:p>
                  </a:txBody>
                  <a:tcPr marL="7586" marR="7586" marT="758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586" marR="7586" marT="758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 местного бюджета</a:t>
                      </a:r>
                    </a:p>
                  </a:txBody>
                  <a:tcPr marL="7586" marR="7586" marT="758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 областного бюджета</a:t>
                      </a:r>
                    </a:p>
                  </a:txBody>
                  <a:tcPr marL="7586" marR="7586" marT="758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фед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 бюджета</a:t>
                      </a:r>
                    </a:p>
                  </a:txBody>
                  <a:tcPr marL="7586" marR="7586" marT="758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фонда содействия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реформир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 ЖКХ</a:t>
                      </a:r>
                    </a:p>
                  </a:txBody>
                  <a:tcPr marL="7586" marR="7586" marT="758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35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Управление экономического развития администрации  муниципального образования «Котлас»</a:t>
                      </a:r>
                    </a:p>
                  </a:txBody>
                  <a:tcPr marL="7586" marR="7586" marT="758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249 263,0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26 421,9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11 220,0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77 585,8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134 035,3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443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Муниципальная программа  муниципального образования «Котлас» «Организация деятельности Управления экономического развития администрации МО «Котлас» на 2020-2024 годы»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13 862,7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13 229,9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632,8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муниципального образования "Котлас" "Программа действий по улучшению условий и охраны труда в организациях МО "Котлас" на 2014 - 2022 годы"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30,0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30,0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96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муниципального образования "Котлас" "Поддержка и развитие малого и среднего предпринимательства муниципального образования "Котлас" на 2019 - 2023 годы"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80,0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80,0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9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Муниципальная программа муниципального образования «Котлас» «Строительство объектов инженерной и социальной инфраструктуры МО «Котлас» на 2020-20205годы»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90 058,7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4 484,3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7 988,6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77 585,8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муниципального образования "Котлас" "Переселение граждан из аварийного жилищного фонда  на 2019 - 2025 годы"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145 231,6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8 597,7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2 598,6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134 035,3</a:t>
                      </a:r>
                    </a:p>
                  </a:txBody>
                  <a:tcPr marL="7586" marR="7586" marT="758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87" name="Rectangle 67"/>
          <p:cNvSpPr>
            <a:spLocks noChangeArrowheads="1"/>
          </p:cNvSpPr>
          <p:nvPr/>
        </p:nvSpPr>
        <p:spPr bwMode="auto">
          <a:xfrm>
            <a:off x="323850" y="0"/>
            <a:ext cx="84963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РАСХОДЫ ПО ГЛАВНЫМ РАСПОРЯДИТЕЛЯМ БЮДЖЕТНЫХ СРЕДСТВ В РАМКАХ МУНИЦИПАЛЬНЫХ ПРОГРАММ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2020 год</a:t>
            </a:r>
            <a:endParaRPr lang="ru-RU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35" name="Group 91"/>
          <p:cNvGraphicFramePr>
            <a:graphicFrameLocks noGrp="1"/>
          </p:cNvGraphicFramePr>
          <p:nvPr/>
        </p:nvGraphicFramePr>
        <p:xfrm>
          <a:off x="179388" y="1412875"/>
          <a:ext cx="8785225" cy="4382712"/>
        </p:xfrm>
        <a:graphic>
          <a:graphicData uri="http://schemas.openxmlformats.org/drawingml/2006/table">
            <a:tbl>
              <a:tblPr/>
              <a:tblGrid>
                <a:gridCol w="4932362"/>
                <a:gridCol w="1081088"/>
                <a:gridCol w="1008062"/>
                <a:gridCol w="1008063"/>
                <a:gridCol w="755650"/>
              </a:tblGrid>
              <a:tr h="1555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2020 год,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 том числе</a:t>
                      </a:r>
                    </a:p>
                  </a:txBody>
                  <a:tcPr marL="6699" marR="6699" marT="669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 местного бюджета</a:t>
                      </a:r>
                    </a:p>
                  </a:txBody>
                  <a:tcPr marL="6699" marR="6699" marT="669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 областного бюджета</a:t>
                      </a:r>
                    </a:p>
                  </a:txBody>
                  <a:tcPr marL="6699" marR="6699" marT="669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ср-ва фед. бюджета</a:t>
                      </a:r>
                    </a:p>
                  </a:txBody>
                  <a:tcPr marL="6699" marR="6699" marT="669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Управление по социальным вопросам администрации муниципального образования "Котлас"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1 607 683,6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670 010,0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937 673,6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Муниципальная программа муниципального образования «Котлас» «Реализация приоритетных направлений в социальной сфере МО «Котлас» на 2019-2023 годы»</a:t>
                      </a:r>
                    </a:p>
                  </a:txBody>
                  <a:tcPr marL="6699" marR="6699" marT="669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1 607 683,6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670 010,0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937 673,6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Подпрограмма «Развитие образования МО «Котлас»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1 276 230,2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353 241,8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922 988,4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Подпрограмма «Спортивный город - здоровый город»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61 441,6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61 441,6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Подпрограмма «Котлас культурный»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222 613,7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216 378,4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6 235,3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"Развитие туризма на территории муниципального образования "Котлас"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380,0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380,0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Подпрограмма  «Котлас Молодежный»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14 022,9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14 022,9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Подпрограмма «Управление социальной сферой»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32 995,2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24 545,3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8 449,9</a:t>
                      </a: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699" marR="6699" marT="669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30" name="Rectangle 86"/>
          <p:cNvSpPr>
            <a:spLocks noChangeArrowheads="1"/>
          </p:cNvSpPr>
          <p:nvPr/>
        </p:nvSpPr>
        <p:spPr bwMode="auto">
          <a:xfrm>
            <a:off x="323850" y="0"/>
            <a:ext cx="84963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РАСХОДЫ ПО ГЛАВНЫМ РАСПОРЯДИТЕЛЯМ БЮДЖЕТНЫХ СРЕДСТВ В РАМКАХ МУНИЦИПАЛЬНЫХ ПРОГРАММ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2020 год</a:t>
            </a:r>
            <a:endParaRPr lang="ru-RU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04800" y="620713"/>
            <a:ext cx="8588375" cy="5459412"/>
          </a:xfrm>
        </p:spPr>
        <p:txBody>
          <a:bodyPr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900" b="1" dirty="0" smtClean="0">
                <a:solidFill>
                  <a:srgbClr val="000099"/>
                </a:solidFill>
              </a:rPr>
              <a:t>          </a:t>
            </a:r>
            <a:r>
              <a:rPr lang="ru-RU" sz="7200" b="1" dirty="0" smtClean="0">
                <a:solidFill>
                  <a:srgbClr val="000099"/>
                </a:solidFill>
              </a:rPr>
              <a:t>Уважаемые жители МО «Котлас»!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5900" b="1" dirty="0">
              <a:solidFill>
                <a:srgbClr val="000099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      </a:t>
            </a:r>
            <a:r>
              <a:rPr lang="ru-RU" dirty="0" smtClean="0"/>
              <a:t>  </a:t>
            </a:r>
            <a:r>
              <a:rPr lang="ru-RU" sz="3800" dirty="0" smtClean="0"/>
              <a:t>Сегодня </a:t>
            </a:r>
            <a:r>
              <a:rPr lang="ru-RU" sz="3800" dirty="0"/>
              <a:t>большое внимание уделяется теме информационной открытости, и прежде всего в сфере бюджетной политики. Эффективное использование бюджетных средств на благо города, с учетом приоритетов, определяемых жителями </a:t>
            </a:r>
            <a:r>
              <a:rPr lang="ru-RU" sz="3800" dirty="0" smtClean="0"/>
              <a:t>МО «Котлас» - </a:t>
            </a:r>
            <a:r>
              <a:rPr lang="ru-RU" sz="3800" dirty="0"/>
              <a:t>важнейшие задачи, которые мы с вами можем решать, объединяя усилия. </a:t>
            </a:r>
            <a:endParaRPr lang="ru-RU" sz="3800" dirty="0" smtClean="0"/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/>
              <a:t> </a:t>
            </a:r>
            <a:r>
              <a:rPr lang="ru-RU" sz="3800" dirty="0" smtClean="0"/>
              <a:t>         Уже сегодня информация о всех стадиях бюджетного процесса, о плановых показателях бюджета МО «Котлас» и его исполнении доступна для всех заинтересованных пользователей на официальном сайте МО «Котлас».</a:t>
            </a:r>
            <a:endParaRPr lang="ru-RU" sz="3800" dirty="0"/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/>
              <a:t>          Проект бюджета - это очень сложный и объемный документ, непростой для восприятия даже профессиональных экономистов и финансистов</a:t>
            </a:r>
            <a:r>
              <a:rPr lang="ru-RU" sz="3800" dirty="0" smtClean="0"/>
              <a:t>.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/>
              <a:t> </a:t>
            </a:r>
            <a:r>
              <a:rPr lang="ru-RU" sz="3800" dirty="0" smtClean="0"/>
              <a:t>         Бюджет </a:t>
            </a:r>
            <a:r>
              <a:rPr lang="ru-RU" sz="3800" dirty="0"/>
              <a:t>для граждан </a:t>
            </a:r>
            <a:r>
              <a:rPr lang="ru-RU" sz="3800" dirty="0" smtClean="0"/>
              <a:t>– это документ способный в доступной и понятной форме объяснить, как формируется главный финансовый документ муниципального образования «Котлас». В данном документе основные положения местного бюджета изложены так, чтобы они стали понятными для всех жителей муниципального образования.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/>
              <a:t> </a:t>
            </a:r>
            <a:r>
              <a:rPr lang="ru-RU" sz="3800" dirty="0" smtClean="0"/>
              <a:t>          Надеемся, что представление бюджета и бюджетного процесса в муниципальном  образовании «Котлас» в понятной для жителей форме повысит уровень общественного участия граждан в бюджетном процессе МО «Котлас».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62000" y="533400"/>
            <a:ext cx="792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УЧАСТИЕ МО «КОТЛАС» В РЕАЛИЗАЦИИ НАЦИОНАЛЬНЫХ ПРОЕКТОВ</a:t>
            </a: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071545"/>
          <a:ext cx="8924956" cy="5691251"/>
        </p:xfrm>
        <a:graphic>
          <a:graphicData uri="http://schemas.openxmlformats.org/drawingml/2006/table">
            <a:tbl>
              <a:tblPr/>
              <a:tblGrid>
                <a:gridCol w="7001475"/>
                <a:gridCol w="1923481"/>
              </a:tblGrid>
              <a:tr h="558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Направление Национального проекта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Предполагаемый объем средств на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реализацию за счет всех уровней бюджетов,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млн.руб.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8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НП «Демография»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58" marR="5858" marT="5858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9B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 </a:t>
                      </a:r>
                    </a:p>
                  </a:txBody>
                  <a:tcPr marL="5271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9BC"/>
                    </a:solidFill>
                  </a:tcPr>
                </a:tc>
              </a:tr>
              <a:tr h="432578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ФП «Содействие занятости женщин - создание условий дошкольного образования для детей в возрасте до трех лет»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96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 детского сада на 220 мест в микрорайоне  Южный г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Котласа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71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224,5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49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НП «Жилье и городская среда»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9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9BC"/>
                    </a:solidFill>
                  </a:tcPr>
                </a:tc>
              </a:tr>
              <a:tr h="26991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ФП «Жилье»</a:t>
                      </a:r>
                    </a:p>
                  </a:txBody>
                  <a:tcPr marL="5271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103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 школы на 860 мест в г. Котласе</a:t>
                      </a:r>
                    </a:p>
                  </a:txBody>
                  <a:tcPr marL="5271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822,1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496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ФП «Формирование комфортной городской среды» </a:t>
                      </a:r>
                    </a:p>
                  </a:txBody>
                  <a:tcPr marL="5271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6852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-Реализация мероприятий в рамках проекта «Равновесие - программа активации городских связей»;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108,1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9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Благоустройство дворовых и общественных территорий (ежегодно)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28,7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578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ФП «Обеспечение устойчивого сокращения непригодного для проживания жилищного фонда» 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1039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мероприятий по переселению граждан из аварийного жилищного фонда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854,8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9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НП «Экология»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9B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 </a:t>
                      </a:r>
                    </a:p>
                  </a:txBody>
                  <a:tcPr marL="5271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9BC"/>
                    </a:solidFill>
                  </a:tcPr>
                </a:tc>
              </a:tr>
              <a:tr h="249698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ФП «Чистая вода»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1618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Реконструкция очистных сооружений водопровода в г. Котласе Архангельской области (подготовка ПСД)</a:t>
                      </a:r>
                    </a:p>
                  </a:txBody>
                  <a:tcPr marL="5271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202,6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372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НП «Безопасные и качественные автомобильные дороги»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9B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 </a:t>
                      </a:r>
                    </a:p>
                  </a:txBody>
                  <a:tcPr marL="5271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9BC"/>
                    </a:solidFill>
                  </a:tcPr>
                </a:tc>
              </a:tr>
              <a:tr h="249698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ФП «Безопасность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дорожного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движения»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96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Обустройство, ремонт барьерных (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леерных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 ограждений</a:t>
                      </a:r>
                    </a:p>
                  </a:txBody>
                  <a:tcPr marL="5271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76872"/>
            <a:ext cx="8686800" cy="1224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Подготовлено финансовым управлением МО «Котлас»</a:t>
            </a:r>
            <a:r>
              <a:rPr lang="ru-RU" sz="12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1200" b="1" dirty="0">
                <a:solidFill>
                  <a:srgbClr val="002060"/>
                </a:solidFill>
                <a:latin typeface="+mn-lt"/>
              </a:rPr>
            </a:br>
            <a:endParaRPr lang="ru-RU" sz="1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2771" name="Прямоугольник 2"/>
          <p:cNvSpPr>
            <a:spLocks noChangeArrowheads="1"/>
          </p:cNvSpPr>
          <p:nvPr/>
        </p:nvSpPr>
        <p:spPr bwMode="auto">
          <a:xfrm>
            <a:off x="1619250" y="3429000"/>
            <a:ext cx="6048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/>
              <a:t>пл. Советов, д. 3, г. Котлас, Архангельская область, 165300</a:t>
            </a:r>
          </a:p>
          <a:p>
            <a:r>
              <a:rPr lang="ru-RU" sz="1600" dirty="0"/>
              <a:t>тел./факс: 8 (818-37) </a:t>
            </a:r>
            <a:r>
              <a:rPr lang="ru-RU" sz="1600" dirty="0" smtClean="0"/>
              <a:t>5-15-34/2-14-01</a:t>
            </a:r>
            <a:r>
              <a:rPr lang="ru-RU" sz="1600" dirty="0"/>
              <a:t>, </a:t>
            </a:r>
            <a:r>
              <a:rPr lang="ru-RU" sz="1600" dirty="0" err="1"/>
              <a:t>е-mail</a:t>
            </a:r>
            <a:r>
              <a:rPr lang="ru-RU" sz="1600" dirty="0"/>
              <a:t>:  </a:t>
            </a:r>
            <a:r>
              <a:rPr lang="ru-RU" sz="1600" dirty="0" err="1" smtClean="0"/>
              <a:t>ktfinupr@</a:t>
            </a:r>
            <a:r>
              <a:rPr lang="en-US" sz="1600" dirty="0" smtClean="0"/>
              <a:t>mail</a:t>
            </a:r>
            <a:r>
              <a:rPr lang="ru-RU" sz="1600" dirty="0" smtClean="0"/>
              <a:t>.</a:t>
            </a:r>
            <a:r>
              <a:rPr lang="ru-RU" sz="1600" dirty="0" err="1" smtClean="0"/>
              <a:t>ru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+mn-lt"/>
              </a:rPr>
              <a:t>Что такое бюджет ?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3"/>
          </p:nvPr>
        </p:nvSpPr>
        <p:spPr>
          <a:xfrm>
            <a:off x="0" y="4724400"/>
            <a:ext cx="9180513" cy="865188"/>
          </a:xfrm>
        </p:spPr>
        <p:txBody>
          <a:bodyPr>
            <a:normAutofit fontScale="70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/>
              <a:t>Если расходная часть бюджета превышает доходную, то бюджет формируется с </a:t>
            </a:r>
            <a:r>
              <a:rPr lang="ru-RU" sz="2600" b="1" dirty="0" smtClean="0">
                <a:solidFill>
                  <a:srgbClr val="002060"/>
                </a:solidFill>
              </a:rPr>
              <a:t>дефицитом</a:t>
            </a:r>
            <a:r>
              <a:rPr lang="ru-RU" sz="2900" b="1" dirty="0" smtClean="0">
                <a:solidFill>
                  <a:srgbClr val="002060"/>
                </a:solidFill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/>
              <a:t>Превышение </a:t>
            </a:r>
            <a:r>
              <a:rPr lang="ru-RU" sz="2600" dirty="0"/>
              <a:t>доходов над расходами  образует положительный остаток бюджета </a:t>
            </a:r>
            <a:r>
              <a:rPr lang="ru-RU" sz="2600" b="1" dirty="0" smtClean="0">
                <a:solidFill>
                  <a:srgbClr val="002060"/>
                </a:solidFill>
              </a:rPr>
              <a:t>профицит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67544" y="1340768"/>
            <a:ext cx="2736304" cy="864096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БЮДЖЕТ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5576" y="2060848"/>
            <a:ext cx="2088232" cy="24482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chemeClr val="tx1"/>
                </a:solidFill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sp>
        <p:nvSpPr>
          <p:cNvPr id="16" name="Овал 15"/>
          <p:cNvSpPr/>
          <p:nvPr/>
        </p:nvSpPr>
        <p:spPr>
          <a:xfrm>
            <a:off x="3491880" y="1408609"/>
            <a:ext cx="2592288" cy="7920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ДОХОДЫ БЮДЖЕТА</a:t>
            </a:r>
          </a:p>
        </p:txBody>
      </p:sp>
      <p:sp>
        <p:nvSpPr>
          <p:cNvPr id="17" name="Овал 16"/>
          <p:cNvSpPr/>
          <p:nvPr/>
        </p:nvSpPr>
        <p:spPr>
          <a:xfrm>
            <a:off x="6381067" y="1408609"/>
            <a:ext cx="2520280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РАСХОДЫ БЮДЖЕТА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79838" y="2133600"/>
            <a:ext cx="2087562" cy="23749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chemeClr val="tx1"/>
                </a:solidFill>
              </a:rPr>
              <a:t>поступающие в бюджет денежные средства, за исключением средств, являющихся источниками финансирования дефицита бюджета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632575" y="2097088"/>
            <a:ext cx="2116138" cy="2411412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chemeClr val="tx1"/>
                </a:solidFill>
              </a:rPr>
              <a:t>выплачиваемые из бюджета денежные средства, за исключением средств, являющихся источниками финансирования дефицита бюджета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01290" y="5776565"/>
            <a:ext cx="8577819" cy="9361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</a:rPr>
              <a:t>Сбалансированность бюджета по доходам и расходам – основополагающее требование к органам, составляющим и утверждающим бюджет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+mn-lt"/>
              </a:rPr>
              <a:t>БЮДЖЕТНЫЙ ПРОЦЕСС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539750" y="1249363"/>
            <a:ext cx="8135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/>
              <a:t>Представляет собой деятельность по составлению проекта бюджета, его рассмотрению, утверждению, исполнению, составлению отчета об исполнении и его утверждению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42988" y="2276475"/>
            <a:ext cx="7058025" cy="57626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</a:rPr>
              <a:t>ЭТАПЫ БЮДЖЕТНОГО ПРОЦЕССА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3554413"/>
            <a:ext cx="1439862" cy="177482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1. 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Разработка проекта бюджета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63713" y="3554413"/>
            <a:ext cx="1584325" cy="180022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2.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Рассмотрение проекта бюджета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92500" y="3554413"/>
            <a:ext cx="1584325" cy="177482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3. 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Утверждение проекта бюджета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19700" y="3549650"/>
            <a:ext cx="1584325" cy="180022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4. Исполнение бюджета</a:t>
            </a:r>
          </a:p>
          <a:p>
            <a:pPr algn="ctr">
              <a:defRPr/>
            </a:pP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48488" y="3529013"/>
            <a:ext cx="1584325" cy="182562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5. 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</a:rPr>
              <a:t>Рассмотрение и утверждение отчета об исполнении бюджета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572000" y="3213100"/>
            <a:ext cx="31686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900113" y="3213100"/>
            <a:ext cx="370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5" idx="0"/>
          </p:cNvCxnSpPr>
          <p:nvPr/>
        </p:nvCxnSpPr>
        <p:spPr>
          <a:xfrm>
            <a:off x="900113" y="3213100"/>
            <a:ext cx="0" cy="341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08" name="Прямая соединительная линия 17407"/>
          <p:cNvCxnSpPr>
            <a:endCxn id="15" idx="0"/>
          </p:cNvCxnSpPr>
          <p:nvPr/>
        </p:nvCxnSpPr>
        <p:spPr>
          <a:xfrm>
            <a:off x="2555875" y="3213100"/>
            <a:ext cx="0" cy="341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0" name="Прямая соединительная линия 17409"/>
          <p:cNvCxnSpPr>
            <a:endCxn id="16" idx="0"/>
          </p:cNvCxnSpPr>
          <p:nvPr/>
        </p:nvCxnSpPr>
        <p:spPr>
          <a:xfrm>
            <a:off x="4284663" y="3213100"/>
            <a:ext cx="0" cy="341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3" name="Прямая соединительная линия 17412"/>
          <p:cNvCxnSpPr>
            <a:endCxn id="17" idx="0"/>
          </p:cNvCxnSpPr>
          <p:nvPr/>
        </p:nvCxnSpPr>
        <p:spPr>
          <a:xfrm>
            <a:off x="6011863" y="3213100"/>
            <a:ext cx="0" cy="336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5" name="Прямая соединительная линия 17414"/>
          <p:cNvCxnSpPr>
            <a:endCxn id="18" idx="0"/>
          </p:cNvCxnSpPr>
          <p:nvPr/>
        </p:nvCxnSpPr>
        <p:spPr>
          <a:xfrm>
            <a:off x="7740650" y="3213100"/>
            <a:ext cx="0" cy="315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7" name="Прямая соединительная линия 17416"/>
          <p:cNvCxnSpPr/>
          <p:nvPr/>
        </p:nvCxnSpPr>
        <p:spPr>
          <a:xfrm>
            <a:off x="4284663" y="2852738"/>
            <a:ext cx="0" cy="360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323528" y="5589240"/>
            <a:ext cx="8577819" cy="9361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</a:rPr>
              <a:t>Проект бюджета МО «Котлас» разрабатывается утверждается сроком на три года – очередной финансовый год и плановый период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5496" y="457200"/>
            <a:ext cx="9073008" cy="73955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ОСНОВЫ СОСТАВЛЕНИЯ ПРОЕКТА БЮДЖЕТА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388" y="1341438"/>
            <a:ext cx="8785225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В соответствии со статьей 172 Бюджетного кодекса Российской Федерации составление проекта бюджета основывается на: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Бюджетном послании Президента Российской Федерации;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прогнозе социально-экономического развития соответствующей территории;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основных направлениях бюджетной </a:t>
            </a:r>
            <a:r>
              <a:rPr lang="ru-RU" dirty="0" smtClean="0"/>
              <a:t>и налоговой </a:t>
            </a:r>
            <a:r>
              <a:rPr lang="ru-RU" dirty="0"/>
              <a:t>политики;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муниципальных </a:t>
            </a:r>
            <a:r>
              <a:rPr lang="ru-RU" dirty="0"/>
              <a:t>программах (проектах муниципальных программ, проектах изменений муниципальных программ).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b="1" i="1" dirty="0">
              <a:solidFill>
                <a:srgbClr val="002060"/>
              </a:solidFill>
            </a:endParaRPr>
          </a:p>
          <a:p>
            <a:endParaRPr lang="ru-RU" b="1" i="1" dirty="0">
              <a:solidFill>
                <a:srgbClr val="002060"/>
              </a:solidFill>
            </a:endParaRPr>
          </a:p>
          <a:p>
            <a:endParaRPr lang="ru-RU" b="1" i="1" dirty="0">
              <a:solidFill>
                <a:srgbClr val="002060"/>
              </a:solidFill>
            </a:endParaRPr>
          </a:p>
          <a:p>
            <a:endParaRPr lang="ru-RU" b="1" i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5900" y="3573463"/>
            <a:ext cx="8712200" cy="3168650"/>
          </a:xfrm>
          <a:prstGeom prst="roundRect">
            <a:avLst>
              <a:gd name="adj" fmla="val 2013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800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Прогноз социально-экономического развития МО «Котлас» на </a:t>
            </a:r>
            <a:r>
              <a:rPr lang="ru-RU" b="1" i="1" dirty="0" smtClean="0">
                <a:solidFill>
                  <a:srgbClr val="002060"/>
                </a:solidFill>
              </a:rPr>
              <a:t>2020 год </a:t>
            </a:r>
            <a:r>
              <a:rPr lang="ru-RU" b="1" i="1" dirty="0">
                <a:solidFill>
                  <a:srgbClr val="002060"/>
                </a:solidFill>
              </a:rPr>
              <a:t>и на плановый период </a:t>
            </a:r>
            <a:r>
              <a:rPr lang="ru-RU" b="1" i="1" dirty="0" smtClean="0">
                <a:solidFill>
                  <a:srgbClr val="002060"/>
                </a:solidFill>
              </a:rPr>
              <a:t>2021 </a:t>
            </a:r>
            <a:r>
              <a:rPr lang="ru-RU" b="1" i="1" dirty="0">
                <a:solidFill>
                  <a:srgbClr val="002060"/>
                </a:solidFill>
              </a:rPr>
              <a:t>и </a:t>
            </a:r>
            <a:r>
              <a:rPr lang="ru-RU" b="1" i="1" dirty="0" smtClean="0">
                <a:solidFill>
                  <a:srgbClr val="002060"/>
                </a:solidFill>
              </a:rPr>
              <a:t>2022 </a:t>
            </a:r>
            <a:r>
              <a:rPr lang="ru-RU" b="1" i="1" dirty="0">
                <a:solidFill>
                  <a:srgbClr val="002060"/>
                </a:solidFill>
              </a:rPr>
              <a:t>годов одобрен распоряжением администрации МО «Котлас» от </a:t>
            </a:r>
            <a:r>
              <a:rPr lang="ru-RU" b="1" i="1" dirty="0" smtClean="0">
                <a:solidFill>
                  <a:srgbClr val="002060"/>
                </a:solidFill>
              </a:rPr>
              <a:t>31.10.2019 </a:t>
            </a:r>
            <a:r>
              <a:rPr lang="ru-RU" b="1" i="1" dirty="0">
                <a:solidFill>
                  <a:srgbClr val="002060"/>
                </a:solidFill>
              </a:rPr>
              <a:t>№ </a:t>
            </a:r>
            <a:r>
              <a:rPr lang="ru-RU" b="1" i="1" dirty="0" smtClean="0">
                <a:solidFill>
                  <a:srgbClr val="002060"/>
                </a:solidFill>
              </a:rPr>
              <a:t>208-р</a:t>
            </a:r>
            <a:endParaRPr lang="ru-RU" b="1" i="1" dirty="0">
              <a:solidFill>
                <a:srgbClr val="002060"/>
              </a:solidFill>
            </a:endParaRPr>
          </a:p>
          <a:p>
            <a:pPr algn="ctr"/>
            <a:endParaRPr lang="ru-RU" sz="800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Основные направления бюджетной </a:t>
            </a:r>
            <a:r>
              <a:rPr lang="ru-RU" b="1" i="1" dirty="0" smtClean="0">
                <a:solidFill>
                  <a:srgbClr val="002060"/>
                </a:solidFill>
              </a:rPr>
              <a:t>и налоговой </a:t>
            </a:r>
            <a:r>
              <a:rPr lang="ru-RU" b="1" i="1" dirty="0">
                <a:solidFill>
                  <a:srgbClr val="002060"/>
                </a:solidFill>
              </a:rPr>
              <a:t>политики МО «Котлас» на </a:t>
            </a:r>
            <a:r>
              <a:rPr lang="ru-RU" b="1" i="1" dirty="0" smtClean="0">
                <a:solidFill>
                  <a:srgbClr val="002060"/>
                </a:solidFill>
              </a:rPr>
              <a:t>2020 </a:t>
            </a:r>
            <a:r>
              <a:rPr lang="ru-RU" b="1" i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b="1" i="1" dirty="0" smtClean="0">
                <a:solidFill>
                  <a:srgbClr val="002060"/>
                </a:solidFill>
              </a:rPr>
              <a:t>2021 </a:t>
            </a:r>
            <a:r>
              <a:rPr lang="ru-RU" b="1" i="1" dirty="0">
                <a:solidFill>
                  <a:srgbClr val="002060"/>
                </a:solidFill>
              </a:rPr>
              <a:t>и </a:t>
            </a:r>
            <a:r>
              <a:rPr lang="ru-RU" b="1" i="1" dirty="0" smtClean="0">
                <a:solidFill>
                  <a:srgbClr val="002060"/>
                </a:solidFill>
              </a:rPr>
              <a:t>2022 </a:t>
            </a:r>
            <a:r>
              <a:rPr lang="ru-RU" b="1" i="1" dirty="0">
                <a:solidFill>
                  <a:srgbClr val="002060"/>
                </a:solidFill>
              </a:rPr>
              <a:t>годов, утверждены постановлением администрации МО «Котлас» от </a:t>
            </a:r>
            <a:r>
              <a:rPr lang="ru-RU" b="1" i="1" dirty="0" smtClean="0">
                <a:solidFill>
                  <a:srgbClr val="002060"/>
                </a:solidFill>
              </a:rPr>
              <a:t>16.10.2019 </a:t>
            </a:r>
            <a:r>
              <a:rPr lang="ru-RU" b="1" i="1" dirty="0">
                <a:solidFill>
                  <a:srgbClr val="002060"/>
                </a:solidFill>
              </a:rPr>
              <a:t>№ </a:t>
            </a:r>
            <a:r>
              <a:rPr lang="ru-RU" b="1" i="1" dirty="0" smtClean="0">
                <a:solidFill>
                  <a:srgbClr val="002060"/>
                </a:solidFill>
              </a:rPr>
              <a:t>1947</a:t>
            </a:r>
            <a:endParaRPr lang="ru-RU" b="1" i="1" dirty="0">
              <a:solidFill>
                <a:srgbClr val="002060"/>
              </a:solidFill>
            </a:endParaRPr>
          </a:p>
          <a:p>
            <a:pPr algn="ctr"/>
            <a:endParaRPr lang="ru-RU" sz="800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Муниципальные программы утверждены постановлениями администрации МО «Котлас» (подготовлены проекты изменений муниципальных программ)</a:t>
            </a:r>
          </a:p>
          <a:p>
            <a:pPr algn="ctr"/>
            <a:endParaRPr lang="ru-RU" sz="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79512" y="1124744"/>
          <a:ext cx="8784976" cy="2866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179512" y="4077072"/>
          <a:ext cx="8784976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73955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002060"/>
                </a:solidFill>
                <a:latin typeface="+mn-lt"/>
              </a:rPr>
              <a:t>Формирование доходов бюджета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85" name="Group 53"/>
          <p:cNvGraphicFramePr>
            <a:graphicFrameLocks noGrp="1"/>
          </p:cNvGraphicFramePr>
          <p:nvPr/>
        </p:nvGraphicFramePr>
        <p:xfrm>
          <a:off x="179388" y="1196975"/>
          <a:ext cx="8785225" cy="5443662"/>
        </p:xfrm>
        <a:graphic>
          <a:graphicData uri="http://schemas.openxmlformats.org/drawingml/2006/table">
            <a:tbl>
              <a:tblPr/>
              <a:tblGrid>
                <a:gridCol w="3529012"/>
                <a:gridCol w="1727200"/>
                <a:gridCol w="1728788"/>
                <a:gridCol w="1800225"/>
              </a:tblGrid>
              <a:tr h="587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Сумма,  тыс. рублей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2020 год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marL="114300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2 241 532,3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2 202 106,6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2 121 932,3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509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766 795,0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718 769,9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709 993,3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1 474 737,3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1 483 336,7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1 411 939,0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marL="114300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2 317 887,2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2 335 654,7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2 251 299,8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589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ПРОФИЦИТ (+)</a:t>
                      </a:r>
                    </a:p>
                  </a:txBody>
                  <a:tcPr marL="114300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-76 354,9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-133 548,1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-129 367,5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8486" name="Rectangle 54"/>
          <p:cNvSpPr>
            <a:spLocks noGrp="1"/>
          </p:cNvSpPr>
          <p:nvPr>
            <p:ph type="title" idx="4294967295"/>
          </p:nvPr>
        </p:nvSpPr>
        <p:spPr bwMode="auto">
          <a:xfrm>
            <a:off x="304800" y="188913"/>
            <a:ext cx="8686800" cy="100806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cap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ПАРАМЕТРЫ БЮДЖЕТА МО «КОТЛАС»</a:t>
            </a:r>
            <a:br>
              <a:rPr lang="ru-RU" sz="2400" b="1" cap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cap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2020 год и на плановый период 2021 и 2022 годов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41" name="Group 85"/>
          <p:cNvGraphicFramePr>
            <a:graphicFrameLocks noGrp="1"/>
          </p:cNvGraphicFramePr>
          <p:nvPr>
            <p:ph sz="quarter" idx="1"/>
          </p:nvPr>
        </p:nvGraphicFramePr>
        <p:xfrm>
          <a:off x="179388" y="1341438"/>
          <a:ext cx="8856662" cy="5245421"/>
        </p:xfrm>
        <a:graphic>
          <a:graphicData uri="http://schemas.openxmlformats.org/drawingml/2006/table">
            <a:tbl>
              <a:tblPr/>
              <a:tblGrid>
                <a:gridCol w="4824412"/>
                <a:gridCol w="1296988"/>
                <a:gridCol w="1366837"/>
                <a:gridCol w="13684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Показатель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2020 год,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2021 год,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2022 год 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766 795,0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718 769,9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709 993,3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доходы физических лиц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521 220,0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538 375,0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547 500,0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акцизы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8 802,2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9 310,0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10 153,7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налоги на совокупный доход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86 300,0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20 300,0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налоги на имущество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70 500,0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71 000,0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70 500,0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госпошлина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17 410,8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17 608,8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17 808,8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использования имущества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52 650,2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53 055,9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53 218,5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платежи при пользовании природными ресурсами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4 755,6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4 755,6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4 755,6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353,3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353,3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353,3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продажи активов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2 394,5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1 691,5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1 083,6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штрафы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476,5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387,9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387,9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1 931,9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1 931,9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1 931,9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9534" name="Rectangle 78"/>
          <p:cNvSpPr>
            <a:spLocks/>
          </p:cNvSpPr>
          <p:nvPr/>
        </p:nvSpPr>
        <p:spPr bwMode="auto">
          <a:xfrm>
            <a:off x="250825" y="0"/>
            <a:ext cx="86868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ОБЪЕМ НАЛОГОВЫХ И НЕНАЛОГОВЫХ ДОХОДОВ БЮДЖЕТА МО «КОТЛАС»</a:t>
            </a:r>
            <a:b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2020 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2021 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 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2022 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/>
          <p:cNvSpPr>
            <a:spLocks/>
          </p:cNvSpPr>
          <p:nvPr/>
        </p:nvSpPr>
        <p:spPr bwMode="auto">
          <a:xfrm>
            <a:off x="250825" y="0"/>
            <a:ext cx="86868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СТРУКТУРА ДОХОДНОЙ ЧАСТИ БЮДЖЕТА МО «КОТЛАС» В РАЗРЕЗЕ НАЛОГОВЫХ И НЕНАЛОГОВЫХ  </a:t>
            </a:r>
            <a:b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ДОХОДОВ В 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2020 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ГОДУ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199538" y="857232"/>
          <a:ext cx="8760342" cy="6272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18915</TotalTime>
  <Words>2695</Words>
  <Application>Microsoft Office PowerPoint</Application>
  <PresentationFormat>Экран (4:3)</PresentationFormat>
  <Paragraphs>546</Paragraphs>
  <Slides>21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Трек</vt:lpstr>
      <vt:lpstr>Диаграмма</vt:lpstr>
      <vt:lpstr>МО «Котлас»  декабрь 2019 года</vt:lpstr>
      <vt:lpstr>Слайд 2</vt:lpstr>
      <vt:lpstr>Что такое бюджет ?</vt:lpstr>
      <vt:lpstr>БЮДЖЕТНЫЙ ПРОЦЕСС</vt:lpstr>
      <vt:lpstr>ОСНОВЫ СОСТАВЛЕНИЯ ПРОЕКТА БЮДЖЕТА</vt:lpstr>
      <vt:lpstr>Формирование доходов бюджета</vt:lpstr>
      <vt:lpstr>ОСНОВНЫЕ ПАРАМЕТРЫ БЮДЖЕТА МО «КОТЛАС» на 2020 год и на плановый период 2021 и 2022 годов</vt:lpstr>
      <vt:lpstr>Слайд 8</vt:lpstr>
      <vt:lpstr>Слайд 9</vt:lpstr>
      <vt:lpstr>Слайд 10</vt:lpstr>
      <vt:lpstr>Слайд 11</vt:lpstr>
      <vt:lpstr>Слайд 12</vt:lpstr>
      <vt:lpstr>Муниципальные программы МО «Котлас»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Подготовлено финансовым управлением МО «Котлас» </vt:lpstr>
    </vt:vector>
  </TitlesOfParts>
  <Company>Финуправление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муниципального образования «Котлас» на 2008 год</dc:title>
  <dc:creator>Милохина В.В.</dc:creator>
  <cp:lastModifiedBy>Корюкаева Елена Борисовна</cp:lastModifiedBy>
  <cp:revision>643</cp:revision>
  <dcterms:created xsi:type="dcterms:W3CDTF">2007-11-08T14:30:10Z</dcterms:created>
  <dcterms:modified xsi:type="dcterms:W3CDTF">2019-12-24T13:03:46Z</dcterms:modified>
</cp:coreProperties>
</file>