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30"/>
  </p:notesMasterIdLst>
  <p:sldIdLst>
    <p:sldId id="257" r:id="rId2"/>
    <p:sldId id="326" r:id="rId3"/>
    <p:sldId id="327" r:id="rId4"/>
    <p:sldId id="329" r:id="rId5"/>
    <p:sldId id="328" r:id="rId6"/>
    <p:sldId id="330" r:id="rId7"/>
    <p:sldId id="331" r:id="rId8"/>
    <p:sldId id="334" r:id="rId9"/>
    <p:sldId id="270" r:id="rId10"/>
    <p:sldId id="332" r:id="rId11"/>
    <p:sldId id="357" r:id="rId12"/>
    <p:sldId id="335" r:id="rId13"/>
    <p:sldId id="263" r:id="rId14"/>
    <p:sldId id="358" r:id="rId15"/>
    <p:sldId id="359" r:id="rId16"/>
    <p:sldId id="336" r:id="rId17"/>
    <p:sldId id="345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43" r:id="rId29"/>
  </p:sldIdLst>
  <p:sldSz cx="9144000" cy="6858000" type="screen4x3"/>
  <p:notesSz cx="67802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E8FFDA7-4BAB-407D-8E58-E22455009275}">
          <p14:sldIdLst>
            <p14:sldId id="257"/>
            <p14:sldId id="326"/>
            <p14:sldId id="327"/>
            <p14:sldId id="329"/>
            <p14:sldId id="328"/>
            <p14:sldId id="330"/>
            <p14:sldId id="331"/>
            <p14:sldId id="334"/>
            <p14:sldId id="270"/>
            <p14:sldId id="332"/>
            <p14:sldId id="357"/>
            <p14:sldId id="335"/>
            <p14:sldId id="263"/>
            <p14:sldId id="358"/>
            <p14:sldId id="359"/>
            <p14:sldId id="336"/>
            <p14:sldId id="345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  <a:srgbClr val="DDF3FF"/>
    <a:srgbClr val="FFFF99"/>
    <a:srgbClr val="C8A1CB"/>
    <a:srgbClr val="B191CB"/>
    <a:srgbClr val="A47FC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7158" autoAdjust="0"/>
  </p:normalViewPr>
  <p:slideViewPr>
    <p:cSldViewPr>
      <p:cViewPr varScale="1">
        <p:scale>
          <a:sx n="114" d="100"/>
          <a:sy n="114" d="100"/>
        </p:scale>
        <p:origin x="8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8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8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4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65823389086864"/>
          <c:y val="0.22766628033586864"/>
          <c:w val="0.66529351184346064"/>
          <c:h val="0.481191222570532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 w="31639">
              <a:solidFill>
                <a:schemeClr val="accent4"/>
              </a:solidFill>
            </a:ln>
          </c:spPr>
          <c:explosion val="53"/>
          <c:dPt>
            <c:idx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36D-456F-AE3E-A94E18FE06EB}"/>
              </c:ext>
            </c:extLst>
          </c:dPt>
          <c:dPt>
            <c:idx val="1"/>
            <c:bubble3D val="0"/>
            <c:spPr>
              <a:solidFill>
                <a:srgbClr val="99CC00"/>
              </a:soli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36D-456F-AE3E-A94E18FE06EB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00FFFF">
                      <a:gamma/>
                      <a:shade val="46275"/>
                      <a:invGamma/>
                    </a:srgbClr>
                  </a:gs>
                  <a:gs pos="100000">
                    <a:srgbClr val="00FF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36D-456F-AE3E-A94E18FE06EB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36D-456F-AE3E-A94E18FE06EB}"/>
              </c:ext>
            </c:extLst>
          </c:dPt>
          <c:dPt>
            <c:idx val="4"/>
            <c:bubble3D val="0"/>
            <c:spPr>
              <a:gradFill rotWithShape="0">
                <a:gsLst>
                  <a:gs pos="0">
                    <a:srgbClr val="CC99FF">
                      <a:gamma/>
                      <a:shade val="46275"/>
                      <a:invGamma/>
                    </a:srgbClr>
                  </a:gs>
                  <a:gs pos="100000">
                    <a:srgbClr val="CC99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E36D-456F-AE3E-A94E18FE06EB}"/>
              </c:ext>
            </c:extLst>
          </c:dPt>
          <c:dPt>
            <c:idx val="5"/>
            <c:bubble3D val="0"/>
            <c:spPr>
              <a:gradFill rotWithShape="0">
                <a:gsLst>
                  <a:gs pos="0">
                    <a:srgbClr val="800080">
                      <a:gamma/>
                      <a:shade val="46275"/>
                      <a:invGamma/>
                    </a:srgbClr>
                  </a:gs>
                  <a:gs pos="100000">
                    <a:srgbClr val="80008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36D-456F-AE3E-A94E18FE06EB}"/>
              </c:ext>
            </c:extLst>
          </c:dPt>
          <c:dPt>
            <c:idx val="6"/>
            <c:bubble3D val="0"/>
            <c:spPr>
              <a:solidFill>
                <a:srgbClr val="800000"/>
              </a:soli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E36D-456F-AE3E-A94E18FE06EB}"/>
              </c:ext>
            </c:extLst>
          </c:dPt>
          <c:dPt>
            <c:idx val="7"/>
            <c:bubble3D val="0"/>
            <c:spPr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36D-456F-AE3E-A94E18FE06EB}"/>
              </c:ext>
            </c:extLst>
          </c:dPt>
          <c:dPt>
            <c:idx val="8"/>
            <c:bubble3D val="0"/>
            <c:spPr>
              <a:gradFill rotWithShape="0">
                <a:gsLst>
                  <a:gs pos="0">
                    <a:srgbClr val="FF0000">
                      <a:gamma/>
                      <a:shade val="46275"/>
                      <a:invGamma/>
                    </a:srgbClr>
                  </a:gs>
                  <a:gs pos="100000">
                    <a:srgbClr val="FF000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E36D-456F-AE3E-A94E18FE06EB}"/>
              </c:ext>
            </c:extLst>
          </c:dPt>
          <c:dPt>
            <c:idx val="9"/>
            <c:bubble3D val="0"/>
            <c:spPr>
              <a:gradFill rotWithShape="0">
                <a:gsLst>
                  <a:gs pos="0">
                    <a:srgbClr val="FF9900">
                      <a:gamma/>
                      <a:shade val="46275"/>
                      <a:invGamma/>
                    </a:srgbClr>
                  </a:gs>
                  <a:gs pos="100000">
                    <a:srgbClr val="FF990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36D-456F-AE3E-A94E18FE06EB}"/>
              </c:ext>
            </c:extLst>
          </c:dPt>
          <c:dLbls>
            <c:dLbl>
              <c:idx val="0"/>
              <c:layout>
                <c:manualLayout>
                  <c:x val="-6.1419976526031136E-3"/>
                  <c:y val="0.13551586321020168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 на доходы физических лиц
72,5%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93793986581802"/>
                      <c:h val="0.1193535787676419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36D-456F-AE3E-A94E18FE06EB}"/>
                </c:ext>
              </c:extLst>
            </c:dLbl>
            <c:dLbl>
              <c:idx val="1"/>
              <c:layout>
                <c:manualLayout>
                  <c:x val="-0.11998721054497644"/>
                  <c:y val="2.3270239721714287E-2"/>
                </c:manualLayout>
              </c:layout>
              <c:tx>
                <c:rich>
                  <a:bodyPr/>
                  <a:lstStyle/>
                  <a:p>
                    <a:fld id="{308C6FE0-F009-47CA-8A8D-6228CA8ACC4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1,</a:t>
                    </a:r>
                    <a:fld id="{D9DF13B5-73FD-4BED-BBA6-8F5BC23373BE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36D-456F-AE3E-A94E18FE06EB}"/>
                </c:ext>
              </c:extLst>
            </c:dLbl>
            <c:dLbl>
              <c:idx val="2"/>
              <c:layout>
                <c:manualLayout>
                  <c:x val="-6.2770266274992562E-2"/>
                  <c:y val="-0.10942849080697437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алоги на совокупный доход
7,6%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36D-456F-AE3E-A94E18FE06EB}"/>
                </c:ext>
              </c:extLst>
            </c:dLbl>
            <c:dLbl>
              <c:idx val="3"/>
              <c:layout>
                <c:manualLayout>
                  <c:x val="-0.15018100891494879"/>
                  <c:y val="-8.3593960485852159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алоги на имущество
9,6%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47808955403792"/>
                      <c:h val="0.1319464217106217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E36D-456F-AE3E-A94E18FE06EB}"/>
                </c:ext>
              </c:extLst>
            </c:dLbl>
            <c:dLbl>
              <c:idx val="4"/>
              <c:layout>
                <c:manualLayout>
                  <c:x val="-0.11210144535453073"/>
                  <c:y val="-0.13340129992076766"/>
                </c:manualLayout>
              </c:layout>
              <c:tx>
                <c:rich>
                  <a:bodyPr/>
                  <a:lstStyle/>
                  <a:p>
                    <a:fld id="{28889C66-20F3-496E-B3B6-06B1B17AC186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2,1%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36D-456F-AE3E-A94E18FE06EB}"/>
                </c:ext>
              </c:extLst>
            </c:dLbl>
            <c:dLbl>
              <c:idx val="5"/>
              <c:layout>
                <c:manualLayout>
                  <c:x val="-3.3587387341727067E-2"/>
                  <c:y val="-0.14677977072037673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Д</a:t>
                    </a:r>
                    <a:r>
                      <a:rPr lang="ru-RU" dirty="0"/>
                      <a:t>оходы от использования имущества
5,76%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68885986414685"/>
                      <c:h val="0.1464631601434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E36D-456F-AE3E-A94E18FE06EB}"/>
                </c:ext>
              </c:extLst>
            </c:dLbl>
            <c:dLbl>
              <c:idx val="6"/>
              <c:layout>
                <c:manualLayout>
                  <c:x val="8.446336912417346E-2"/>
                  <c:y val="-0.155850042007496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П</a:t>
                    </a:r>
                    <a:r>
                      <a:rPr lang="ru-RU" dirty="0"/>
                      <a:t>латежи при пользовании природ. ресурсами
0,6%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36D-456F-AE3E-A94E18FE06EB}"/>
                </c:ext>
              </c:extLst>
            </c:dLbl>
            <c:dLbl>
              <c:idx val="7"/>
              <c:layout>
                <c:manualLayout>
                  <c:x val="0.10290248942335803"/>
                  <c:y val="-2.3866315727383309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Д</a:t>
                    </a:r>
                    <a:r>
                      <a:rPr lang="ru-RU" dirty="0"/>
                      <a:t>оходы от продажи активов
0,3%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36D-456F-AE3E-A94E18FE06EB}"/>
                </c:ext>
              </c:extLst>
            </c:dLbl>
            <c:dLbl>
              <c:idx val="8"/>
              <c:layout>
                <c:manualLayout>
                  <c:x val="0.18160775001706531"/>
                  <c:y val="0.19414892175446261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Ш</a:t>
                    </a:r>
                    <a:r>
                      <a:rPr lang="ru-RU" dirty="0"/>
                      <a:t>трафы
0,2%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42213443265115"/>
                      <c:h val="7.120693036002097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E36D-456F-AE3E-A94E18FE06EB}"/>
                </c:ext>
              </c:extLst>
            </c:dLbl>
            <c:dLbl>
              <c:idx val="9"/>
              <c:layout>
                <c:manualLayout>
                  <c:x val="0.12160986408978086"/>
                  <c:y val="8.8063175447854039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Д</a:t>
                    </a:r>
                    <a:r>
                      <a:rPr lang="ru-RU" dirty="0"/>
                      <a:t>оходы от оказания платных услуг
0,04%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36D-456F-AE3E-A94E18FE06EB}"/>
                </c:ext>
              </c:extLst>
            </c:dLbl>
            <c:dLbl>
              <c:idx val="10"/>
              <c:layout>
                <c:manualLayout>
                  <c:x val="5.5185003051250653E-2"/>
                  <c:y val="0.23253875131721791"/>
                </c:manualLayout>
              </c:layout>
              <c:tx>
                <c:rich>
                  <a:bodyPr/>
                  <a:lstStyle/>
                  <a:p>
                    <a:pPr>
                      <a:defRPr sz="1399" b="0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r>
                      <a:rPr lang="ru-RU" sz="1399" dirty="0">
                        <a:latin typeface="Times New Roman" pitchFamily="18" charset="0"/>
                        <a:cs typeface="Times New Roman" pitchFamily="18" charset="0"/>
                      </a:rPr>
                      <a:t>Прочие
0,2%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0%" sourceLinked="0"/>
              <c:spPr>
                <a:noFill/>
                <a:ln w="25305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34386009130693"/>
                      <c:h val="8.74041280535145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E36D-456F-AE3E-A94E18FE06EB}"/>
                </c:ext>
              </c:extLst>
            </c:dLbl>
            <c:numFmt formatCode="0%" sourceLinked="0"/>
            <c:spPr>
              <a:noFill/>
              <a:ln w="25305">
                <a:noFill/>
              </a:ln>
            </c:spPr>
            <c:txPr>
              <a:bodyPr/>
              <a:lstStyle/>
              <a:p>
                <a:pPr>
                  <a:defRPr sz="1399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Гос. пошлина</c:v>
                </c:pt>
                <c:pt idx="5">
                  <c:v>Доходы от использования имущества</c:v>
                </c:pt>
                <c:pt idx="6">
                  <c:v>Платежи при пользовании природ.ресурсами</c:v>
                </c:pt>
                <c:pt idx="7">
                  <c:v>Доходы от продажи активов</c:v>
                </c:pt>
                <c:pt idx="8">
                  <c:v>Штрафы</c:v>
                </c:pt>
                <c:pt idx="9">
                  <c:v>Доходы от оказания платных услуг</c:v>
                </c:pt>
                <c:pt idx="10">
                  <c:v>Прочие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 formatCode="#,##0.0">
                  <c:v>538740</c:v>
                </c:pt>
                <c:pt idx="1">
                  <c:v>8188.7</c:v>
                </c:pt>
                <c:pt idx="2" formatCode="#,##0.0">
                  <c:v>56132</c:v>
                </c:pt>
                <c:pt idx="3" formatCode="#,##0.0">
                  <c:v>71000</c:v>
                </c:pt>
                <c:pt idx="4" formatCode="#,##0.0">
                  <c:v>15320.6</c:v>
                </c:pt>
                <c:pt idx="5" formatCode="#,##0.0">
                  <c:v>42832.7</c:v>
                </c:pt>
                <c:pt idx="6" formatCode="#,##0.0">
                  <c:v>4694.5</c:v>
                </c:pt>
                <c:pt idx="7" formatCode="#,##0.0">
                  <c:v>2380.8000000000002</c:v>
                </c:pt>
                <c:pt idx="8" formatCode="#,##0.0">
                  <c:v>1650.4</c:v>
                </c:pt>
                <c:pt idx="9" formatCode="#,##0.0">
                  <c:v>354.3</c:v>
                </c:pt>
                <c:pt idx="10" formatCode="#,##0.0">
                  <c:v>1718.5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36D-456F-AE3E-A94E18FE06E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89533704268147E-2"/>
          <c:y val="4.5976214253931329E-2"/>
          <c:w val="0.82515491390031737"/>
          <c:h val="0.536426197433173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9366">
              <a:solidFill>
                <a:schemeClr val="tx1"/>
              </a:solidFill>
              <a:prstDash val="solid"/>
            </a:ln>
          </c:spPr>
          <c:explosion val="50"/>
          <c:dPt>
            <c:idx val="0"/>
            <c:bubble3D val="0"/>
            <c:spPr>
              <a:pattFill prst="wdUpDiag">
                <a:fgClr>
                  <a:srgbClr xmlns:mc="http://schemas.openxmlformats.org/markup-compatibility/2006" xmlns:a14="http://schemas.microsoft.com/office/drawing/2010/main" val="00FF00" mc:Ignorable="a14" a14:legacySpreadsheetColorIndex="34"/>
                </a:fgClr>
                <a:bgClr>
                  <a:srgbClr xmlns:mc="http://schemas.openxmlformats.org/markup-compatibility/2006" xmlns:a14="http://schemas.microsoft.com/office/drawing/2010/main" val="333333" mc:Ignorable="a14" a14:legacySpreadsheetColorIndex="63"/>
                </a:bgClr>
              </a:patt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7E14-47C8-8D7F-D08B4A39CFF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E14-47C8-8D7F-D08B4A39CFF0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E14-47C8-8D7F-D08B4A39CFF0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E14-47C8-8D7F-D08B4A39CFF0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7E14-47C8-8D7F-D08B4A39CFF0}"/>
              </c:ext>
            </c:extLst>
          </c:dPt>
          <c:dPt>
            <c:idx val="5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0000" mc:Ignorable="a14" a14:legacySpreadsheetColorIndex="10"/>
                  </a:gs>
                  <a:gs pos="100000">
                    <a:srgbClr xmlns:mc="http://schemas.openxmlformats.org/markup-compatibility/2006" xmlns:a14="http://schemas.microsoft.com/office/drawing/2010/main" val="D90000" mc:Ignorable="a14" a14:legacySpreadsheetColorIndex="10">
                      <a:gamma/>
                      <a:shade val="96078"/>
                      <a:invGamma/>
                    </a:srgbClr>
                  </a:gs>
                </a:gsLst>
                <a:lin ang="5400000" scaled="1"/>
              </a:gra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E14-47C8-8D7F-D08B4A39CFF0}"/>
              </c:ext>
            </c:extLst>
          </c:dPt>
          <c:dPt>
            <c:idx val="6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16078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FFC42F" mc:Ignorable="a14" a14:legacySpreadsheetColorIndex="27"/>
                  </a:gs>
                </a:gsLst>
                <a:lin ang="5400000" scaled="1"/>
              </a:gra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E14-47C8-8D7F-D08B4A39CFF0}"/>
              </c:ext>
            </c:extLst>
          </c:dPt>
          <c:dPt>
            <c:idx val="7"/>
            <c:bubble3D val="0"/>
            <c:spPr>
              <a:solidFill>
                <a:srgbClr val="0066CC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E14-47C8-8D7F-D08B4A39CFF0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7E14-47C8-8D7F-D08B4A39CFF0}"/>
              </c:ext>
            </c:extLst>
          </c:dPt>
          <c:dPt>
            <c:idx val="9"/>
            <c:bubble3D val="0"/>
            <c:spPr>
              <a:blipFill dpi="0" rotWithShape="0">
                <a:blip xmlns:r="http://schemas.openxmlformats.org/officeDocument/2006/relationships" r:embed="rId1"/>
                <a:srcRect/>
                <a:tile tx="0" ty="0" sx="100000" sy="100000" flip="none" algn="tl"/>
              </a:blip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E14-47C8-8D7F-D08B4A39CFF0}"/>
              </c:ext>
            </c:extLst>
          </c:dPt>
          <c:dPt>
            <c:idx val="10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7E14-47C8-8D7F-D08B4A39CFF0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E14-47C8-8D7F-D08B4A39CFF0}"/>
              </c:ext>
            </c:extLst>
          </c:dPt>
          <c:dLbls>
            <c:dLbl>
              <c:idx val="0"/>
              <c:layout>
                <c:manualLayout>
                  <c:x val="-0.15241247729733259"/>
                  <c:y val="0.21413425210935755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Общегосударственные вопросы 8,0%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E14-47C8-8D7F-D08B4A39CFF0}"/>
                </c:ext>
              </c:extLst>
            </c:dLbl>
            <c:dLbl>
              <c:idx val="1"/>
              <c:layout>
                <c:manualLayout>
                  <c:x val="-0.14998752487735681"/>
                  <c:y val="0.25356772658442506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Национальная безопасность и правоохранительная деятельность 0,8% 
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E14-47C8-8D7F-D08B4A39CFF0}"/>
                </c:ext>
              </c:extLst>
            </c:dLbl>
            <c:dLbl>
              <c:idx val="2"/>
              <c:layout>
                <c:manualLayout>
                  <c:x val="-0.15526434627256866"/>
                  <c:y val="0.19695349240171101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Национальная экономика 5,8%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E14-47C8-8D7F-D08B4A39CFF0}"/>
                </c:ext>
              </c:extLst>
            </c:dLbl>
            <c:dLbl>
              <c:idx val="3"/>
              <c:layout>
                <c:manualLayout>
                  <c:x val="-0.10258556096221408"/>
                  <c:y val="0.10748060023863776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Жилищно-коммунальное хозяйство 5,6%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E14-47C8-8D7F-D08B4A39CFF0}"/>
                </c:ext>
              </c:extLst>
            </c:dLbl>
            <c:dLbl>
              <c:idx val="4"/>
              <c:layout>
                <c:manualLayout>
                  <c:x val="-8.9781930434535806E-2"/>
                  <c:y val="-0.12327209453874344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Образование 62,2%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E14-47C8-8D7F-D08B4A39CFF0}"/>
                </c:ext>
              </c:extLst>
            </c:dLbl>
            <c:dLbl>
              <c:idx val="5"/>
              <c:layout>
                <c:manualLayout>
                  <c:x val="9.9477146570191466E-2"/>
                  <c:y val="0.1019720702866859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Культура, 
кинематография 6,7%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E14-47C8-8D7F-D08B4A39CFF0}"/>
                </c:ext>
              </c:extLst>
            </c:dLbl>
            <c:dLbl>
              <c:idx val="6"/>
              <c:layout>
                <c:manualLayout>
                  <c:x val="0.13183838179144192"/>
                  <c:y val="0.16113099217043669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Социальная политика 6,6%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E14-47C8-8D7F-D08B4A39CFF0}"/>
                </c:ext>
              </c:extLst>
            </c:dLbl>
            <c:dLbl>
              <c:idx val="7"/>
              <c:layout>
                <c:manualLayout>
                  <c:x val="0.1452409181357277"/>
                  <c:y val="0.18332325495946011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Физическая культура и спорт 2,7% 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E14-47C8-8D7F-D08B4A39CFF0}"/>
                </c:ext>
              </c:extLst>
            </c:dLbl>
            <c:dLbl>
              <c:idx val="8"/>
              <c:layout>
                <c:manualLayout>
                  <c:x val="0.16126823566301252"/>
                  <c:y val="0.25888413198232074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Средства массовой информации 0,4%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E14-47C8-8D7F-D08B4A39CFF0}"/>
                </c:ext>
              </c:extLst>
            </c:dLbl>
            <c:dLbl>
              <c:idx val="9"/>
              <c:layout>
                <c:manualLayout>
                  <c:x val="-1.2214488624957887E-2"/>
                  <c:y val="0.33126787690108739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Обслуживание государственного и муниципального долга 1,1%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E14-47C8-8D7F-D08B4A39CFF0}"/>
                </c:ext>
              </c:extLst>
            </c:dLbl>
            <c:dLbl>
              <c:idx val="10"/>
              <c:layout>
                <c:manualLayout>
                  <c:x val="-0.19565450918912786"/>
                  <c:y val="0.33241319109883039"/>
                </c:manualLayout>
              </c:layout>
              <c:tx>
                <c:rich>
                  <a:bodyPr/>
                  <a:lstStyle/>
                  <a:p>
                    <a:pPr>
                      <a:defRPr sz="756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Охрана окружающей среды 0,1%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E14-47C8-8D7F-D08B4A39CFF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14-47C8-8D7F-D08B4A39CFF0}"/>
                </c:ext>
              </c:extLst>
            </c:dLbl>
            <c:numFmt formatCode="\О\с\н\о\в\н\о\й" sourceLinked="0"/>
            <c:spPr>
              <a:noFill/>
              <a:ln w="187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Sheet1!$B$1:$P$1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Охрана окружающей среды</c:v>
                </c:pt>
                <c:pt idx="11">
                  <c:v>Охрана окружающей среды</c:v>
                </c:pt>
              </c:strCache>
            </c:strRef>
          </c:cat>
          <c:val>
            <c:numRef>
              <c:f>Sheet1!$B$2:$P$2</c:f>
              <c:numCache>
                <c:formatCode>\О\с\н\о\в\н\о\й</c:formatCode>
                <c:ptCount val="12"/>
                <c:pt idx="0">
                  <c:v>185.4</c:v>
                </c:pt>
                <c:pt idx="1">
                  <c:v>18.899999999999999</c:v>
                </c:pt>
                <c:pt idx="2">
                  <c:v>135.6</c:v>
                </c:pt>
                <c:pt idx="3">
                  <c:v>129</c:v>
                </c:pt>
                <c:pt idx="4">
                  <c:v>1143.5</c:v>
                </c:pt>
                <c:pt idx="5">
                  <c:v>156.4</c:v>
                </c:pt>
                <c:pt idx="6">
                  <c:v>153.30000000000001</c:v>
                </c:pt>
                <c:pt idx="7">
                  <c:v>61.7</c:v>
                </c:pt>
                <c:pt idx="8">
                  <c:v>9.5</c:v>
                </c:pt>
                <c:pt idx="9">
                  <c:v>25.5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14-47C8-8D7F-D08B4A39CFF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9366">
              <a:solidFill>
                <a:schemeClr val="tx1"/>
              </a:solidFill>
              <a:prstDash val="solid"/>
            </a:ln>
          </c:spPr>
          <c:explosion val="13"/>
          <c:dPt>
            <c:idx val="0"/>
            <c:bubble3D val="0"/>
            <c:spPr>
              <a:solidFill>
                <a:schemeClr val="accent1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E14-47C8-8D7F-D08B4A39CFF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7E14-47C8-8D7F-D08B4A39CFF0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E14-47C8-8D7F-D08B4A39CFF0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7E14-47C8-8D7F-D08B4A39CFF0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7E14-47C8-8D7F-D08B4A39CFF0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7E14-47C8-8D7F-D08B4A39CFF0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7E14-47C8-8D7F-D08B4A39CFF0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7E14-47C8-8D7F-D08B4A39CFF0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7E14-47C8-8D7F-D08B4A39CFF0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7E14-47C8-8D7F-D08B4A39CFF0}"/>
              </c:ext>
            </c:extLst>
          </c:dPt>
          <c:dPt>
            <c:idx val="10"/>
            <c:bubble3D val="0"/>
            <c:spPr>
              <a:solidFill>
                <a:srgbClr val="00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7E14-47C8-8D7F-D08B4A39CFF0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7E14-47C8-8D7F-D08B4A39CFF0}"/>
              </c:ext>
            </c:extLst>
          </c:dPt>
          <c:dLbls>
            <c:numFmt formatCode="0%" sourceLinked="0"/>
            <c:spPr>
              <a:noFill/>
              <a:ln w="187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8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Sheet1!$B$1:$P$1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Охрана окружающей среды</c:v>
                </c:pt>
                <c:pt idx="11">
                  <c:v>Охрана окружающей среды</c:v>
                </c:pt>
              </c:strCache>
            </c:strRef>
          </c:cat>
          <c:val>
            <c:numRef>
              <c:f>Sheet1!$B$3:$P$3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19-7E14-47C8-8D7F-D08B4A39CFF0}"/>
            </c:ext>
          </c:extLst>
        </c:ser>
        <c:ser>
          <c:idx val="3"/>
          <c:order val="2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9366">
              <a:solidFill>
                <a:schemeClr val="tx1"/>
              </a:solidFill>
              <a:prstDash val="solid"/>
            </a:ln>
          </c:spPr>
          <c:explosion val="13"/>
          <c:dPt>
            <c:idx val="0"/>
            <c:bubble3D val="0"/>
            <c:spPr>
              <a:solidFill>
                <a:schemeClr val="accent1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7E14-47C8-8D7F-D08B4A39CF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7E14-47C8-8D7F-D08B4A39CFF0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7E14-47C8-8D7F-D08B4A39CFF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D-7E14-47C8-8D7F-D08B4A39CFF0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7E14-47C8-8D7F-D08B4A39CFF0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7E14-47C8-8D7F-D08B4A39CFF0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7E14-47C8-8D7F-D08B4A39CFF0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7E14-47C8-8D7F-D08B4A39CFF0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7E14-47C8-8D7F-D08B4A39CFF0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7E14-47C8-8D7F-D08B4A39CFF0}"/>
              </c:ext>
            </c:extLst>
          </c:dPt>
          <c:dPt>
            <c:idx val="10"/>
            <c:bubble3D val="0"/>
            <c:spPr>
              <a:solidFill>
                <a:srgbClr val="00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4-7E14-47C8-8D7F-D08B4A39CFF0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5-7E14-47C8-8D7F-D08B4A39CFF0}"/>
              </c:ext>
            </c:extLst>
          </c:dPt>
          <c:dLbls>
            <c:numFmt formatCode="0%" sourceLinked="0"/>
            <c:spPr>
              <a:noFill/>
              <a:ln w="187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8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Sheet1!$B$1:$P$1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Охрана окружающей среды</c:v>
                </c:pt>
                <c:pt idx="11">
                  <c:v>Охрана окружающей среды</c:v>
                </c:pt>
              </c:strCache>
            </c:strRef>
          </c:cat>
          <c:val>
            <c:numRef>
              <c:f>Sheet1!$B$5:$P$5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26-7E14-47C8-8D7F-D08B4A39CFF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eparator> </c:separator>
          <c:showLeaderLines val="1"/>
        </c:dLbls>
      </c:pie3DChart>
      <c:spPr>
        <a:noFill/>
        <a:ln w="1873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8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2395021134199077E-2"/>
          <c:w val="1"/>
          <c:h val="0.8599098360382717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2320920,1</c:v>
                </c:pt>
              </c:strCache>
            </c:strRef>
          </c:tx>
          <c:spPr>
            <a:ln w="9366">
              <a:solidFill>
                <a:schemeClr val="tx1"/>
              </a:solidFill>
              <a:prstDash val="solid"/>
            </a:ln>
          </c:spPr>
          <c:explosion val="68"/>
          <c:dPt>
            <c:idx val="0"/>
            <c:bubble3D val="0"/>
            <c:spPr>
              <a:pattFill prst="wdUpDiag">
                <a:fgClr>
                  <a:srgbClr xmlns:mc="http://schemas.openxmlformats.org/markup-compatibility/2006" xmlns:a14="http://schemas.microsoft.com/office/drawing/2010/main" val="00FF00" mc:Ignorable="a14" a14:legacySpreadsheetColorIndex="34"/>
                </a:fgClr>
                <a:bgClr>
                  <a:srgbClr xmlns:mc="http://schemas.openxmlformats.org/markup-compatibility/2006" xmlns:a14="http://schemas.microsoft.com/office/drawing/2010/main" val="333333" mc:Ignorable="a14" a14:legacySpreadsheetColorIndex="63"/>
                </a:bgClr>
              </a:patt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65EE-4898-823E-ADF11F631FB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5EE-4898-823E-ADF11F631FB9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5EE-4898-823E-ADF11F631FB9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5EE-4898-823E-ADF11F631FB9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5EE-4898-823E-ADF11F631FB9}"/>
              </c:ext>
            </c:extLst>
          </c:dPt>
          <c:dPt>
            <c:idx val="5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0000" mc:Ignorable="a14" a14:legacySpreadsheetColorIndex="10"/>
                  </a:gs>
                  <a:gs pos="100000">
                    <a:srgbClr xmlns:mc="http://schemas.openxmlformats.org/markup-compatibility/2006" xmlns:a14="http://schemas.microsoft.com/office/drawing/2010/main" val="B80000" mc:Ignorable="a14" a14:legacySpreadsheetColorIndex="10">
                      <a:gamma/>
                      <a:shade val="96078"/>
                      <a:invGamma/>
                    </a:srgbClr>
                  </a:gs>
                </a:gsLst>
                <a:lin ang="5400000" scaled="1"/>
              </a:gra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5EE-4898-823E-ADF11F631FB9}"/>
              </c:ext>
            </c:extLst>
          </c:dPt>
          <c:dPt>
            <c:idx val="6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16078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FFC42F" mc:Ignorable="a14" a14:legacySpreadsheetColorIndex="27"/>
                  </a:gs>
                </a:gsLst>
                <a:lin ang="5400000" scaled="1"/>
              </a:gra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65EE-4898-823E-ADF11F631FB9}"/>
              </c:ext>
            </c:extLst>
          </c:dPt>
          <c:dPt>
            <c:idx val="7"/>
            <c:bubble3D val="0"/>
            <c:spPr>
              <a:solidFill>
                <a:srgbClr val="0066CC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5EE-4898-823E-ADF11F631FB9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5EE-4898-823E-ADF11F631FB9}"/>
              </c:ext>
            </c:extLst>
          </c:dPt>
          <c:dPt>
            <c:idx val="9"/>
            <c:bubble3D val="0"/>
            <c:spPr>
              <a:blipFill dpi="0" rotWithShape="0">
                <a:blip xmlns:r="http://schemas.openxmlformats.org/officeDocument/2006/relationships" r:embed="rId1"/>
                <a:srcRect/>
                <a:tile tx="0" ty="0" sx="100000" sy="100000" flip="none" algn="tl"/>
              </a:blip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5EE-4898-823E-ADF11F631FB9}"/>
              </c:ext>
            </c:extLst>
          </c:dPt>
          <c:dPt>
            <c:idx val="10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5EE-4898-823E-ADF11F631FB9}"/>
              </c:ext>
            </c:extLst>
          </c:dPt>
          <c:dLbls>
            <c:dLbl>
              <c:idx val="0"/>
              <c:layout>
                <c:manualLayout>
                  <c:x val="8.173495576689907E-2"/>
                  <c:y val="0.1449300748283684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5622E930-5212-4F32-889E-05100FEBCC20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5EE-4898-823E-ADF11F631FB9}"/>
                </c:ext>
              </c:extLst>
            </c:dLbl>
            <c:dLbl>
              <c:idx val="1"/>
              <c:layout>
                <c:manualLayout>
                  <c:x val="5.1956565457374752E-2"/>
                  <c:y val="0.2371930554665698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
</a:t>
                    </a:r>
                    <a:fld id="{1959BB0C-FCC4-45E3-9AC8-8167FD6298D8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 dirty="0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5EE-4898-823E-ADF11F631FB9}"/>
                </c:ext>
              </c:extLst>
            </c:dLbl>
            <c:dLbl>
              <c:idx val="2"/>
              <c:layout>
                <c:manualLayout>
                  <c:x val="-8.8232394132451333E-2"/>
                  <c:y val="0.24487358764907727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CC3E9DDF-D918-4CC1-9D10-528E35E3008E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5EE-4898-823E-ADF11F631FB9}"/>
                </c:ext>
              </c:extLst>
            </c:dLbl>
            <c:dLbl>
              <c:idx val="3"/>
              <c:layout>
                <c:manualLayout>
                  <c:x val="8.2493122441050198E-2"/>
                  <c:y val="0.16897543072208945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F3C908DD-BE3C-4115-BDF8-2B1513BBF156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dirty="0"/>
                      <a:t> 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5EE-4898-823E-ADF11F631FB9}"/>
                </c:ext>
              </c:extLst>
            </c:dLbl>
            <c:dLbl>
              <c:idx val="4"/>
              <c:layout>
                <c:manualLayout>
                  <c:x val="9.5825165520244133E-3"/>
                  <c:y val="0.1977909457105894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0394DF9A-87E6-48CA-AD9E-946021CD3EEF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87853420621545"/>
                      <c:h val="0.1402674823705335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5EE-4898-823E-ADF11F631FB9}"/>
                </c:ext>
              </c:extLst>
            </c:dLbl>
            <c:dLbl>
              <c:idx val="5"/>
              <c:layout>
                <c:manualLayout>
                  <c:x val="-3.5283244138211128E-2"/>
                  <c:y val="9.110711430783297E-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AADDBA71-1167-4AA7-8509-259B9638B6AC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dirty="0"/>
                      <a:t> 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40751074344019"/>
                      <c:h val="0.1212389864807856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65EE-4898-823E-ADF11F631FB9}"/>
                </c:ext>
              </c:extLst>
            </c:dLbl>
            <c:dLbl>
              <c:idx val="6"/>
              <c:layout>
                <c:manualLayout>
                  <c:x val="0.17215154840259056"/>
                  <c:y val="-6.3233116103587644E-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48898AFC-9A37-4DB9-8D4C-71DE892782CC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dirty="0"/>
                      <a:t> </a:t>
                    </a:r>
                  </a:p>
                </c:rich>
              </c:tx>
              <c:numFmt formatCode="General" sourceLinked="0"/>
              <c:spPr>
                <a:noFill/>
                <a:ln w="18733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30740199112412"/>
                      <c:h val="0.1014992124515533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5EE-4898-823E-ADF11F631FB9}"/>
                </c:ext>
              </c:extLst>
            </c:dLbl>
            <c:dLbl>
              <c:idx val="7"/>
              <c:layout>
                <c:manualLayout>
                  <c:x val="5.2445780039166452E-2"/>
                  <c:y val="2.0779758192551238E-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266A4921-5EAE-4ECD-A405-F3F0EC495AA8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5123444617346"/>
                      <c:h val="9.102331923211134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5EE-4898-823E-ADF11F631FB9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86452947259565671"/>
                  <c:y val="0.90338983050847455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Средства массовой информации 0,4%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8-65EE-4898-823E-ADF11F631FB9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68665977249224408"/>
                  <c:y val="0.9661016949152542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Обслуживание государственного и муниципального долга 1,1%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A-65EE-4898-823E-ADF11F631FB9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45708376421923474"/>
                  <c:y val="0.96101694915254232"/>
                </c:manualLayout>
              </c:layout>
              <c:tx>
                <c:rich>
                  <a:bodyPr/>
                  <a:lstStyle/>
                  <a:p>
                    <a:pPr>
                      <a:defRPr sz="756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Охрана окружающей среды 0,1%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9-65EE-4898-823E-ADF11F631FB9}"/>
                </c:ext>
              </c:extLst>
            </c:dLbl>
            <c:dLbl>
              <c:idx val="11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B-65EE-4898-823E-ADF11F631FB9}"/>
                </c:ext>
              </c:extLst>
            </c:dLbl>
            <c:numFmt formatCode="\О\с\н\о\в\н\о\й" sourceLinked="0"/>
            <c:spPr>
              <a:noFill/>
              <a:ln w="187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Sheet1!$B$1:$I$1</c:f>
              <c:strCache>
                <c:ptCount val="8"/>
                <c:pt idx="0">
                  <c:v>Финансовое управление городского округа "Котлас", 2,4 %</c:v>
                </c:pt>
                <c:pt idx="1">
                  <c:v>Комитет по управлению имуществом городского округа "Котлас", 1,5 %</c:v>
                </c:pt>
                <c:pt idx="2">
                  <c:v>администрация городского округа "Котлас", 3,2 %</c:v>
                </c:pt>
                <c:pt idx="3">
                  <c:v>Управление городского хозяйства городского округа "Котлас", 10,9 %</c:v>
                </c:pt>
                <c:pt idx="4">
                  <c:v>Администрация Вычегодского административного округа, 0,2 %</c:v>
                </c:pt>
                <c:pt idx="5">
                  <c:v>Управление экономического развития администрации городского округа "Котлас", 4,6 %</c:v>
                </c:pt>
                <c:pt idx="6">
                  <c:v>Управление по социальным вопросам администрации городского округа "Котлас", 76,5 %</c:v>
                </c:pt>
                <c:pt idx="7">
                  <c:v>Собрание депутатов городского округа "Котлас", 0,6 %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54795.6</c:v>
                </c:pt>
                <c:pt idx="1">
                  <c:v>35172.199999999997</c:v>
                </c:pt>
                <c:pt idx="2">
                  <c:v>74943</c:v>
                </c:pt>
                <c:pt idx="3">
                  <c:v>253566.3</c:v>
                </c:pt>
                <c:pt idx="4">
                  <c:v>4781.8</c:v>
                </c:pt>
                <c:pt idx="5">
                  <c:v>107906.2</c:v>
                </c:pt>
                <c:pt idx="6">
                  <c:v>1774990</c:v>
                </c:pt>
                <c:pt idx="7">
                  <c:v>14765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Sheet1!$B$1:$C$1</c15:f>
                <c15:dlblRangeCache>
                  <c:ptCount val="2"/>
                  <c:pt idx="0">
                    <c:v>Финансовое управление городского округа "Котлас", 2,4 %</c:v>
                  </c:pt>
                  <c:pt idx="1">
                    <c:v>Комитет по управлению имуществом городского округа "Котлас", 1,5 %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65EE-4898-823E-ADF11F631FB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eparator> </c:separator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100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 w="9366">
                    <a:solidFill>
                      <a:schemeClr val="tx1"/>
                    </a:solidFill>
                    <a:prstDash val="solid"/>
                  </a:ln>
                </c:spPr>
                <c:explosion val="13"/>
                <c:dPt>
                  <c:idx val="0"/>
                  <c:bubble3D val="0"/>
                  <c:spPr>
                    <a:solidFill>
                      <a:schemeClr val="accent1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0D-65EE-4898-823E-ADF11F631FB9}"/>
                    </c:ext>
                  </c:extLst>
                </c:dPt>
                <c:dPt>
                  <c:idx val="1"/>
                  <c:bubble3D val="0"/>
                  <c:extLst>
                    <c:ext xmlns:c16="http://schemas.microsoft.com/office/drawing/2014/chart" uri="{C3380CC4-5D6E-409C-BE32-E72D297353CC}">
                      <c16:uniqueId val="{0000000E-65EE-4898-823E-ADF11F631FB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hlink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0F-65EE-4898-823E-ADF11F631FB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folHlink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0-65EE-4898-823E-ADF11F631FB9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bg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1-65EE-4898-823E-ADF11F631FB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tx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2-65EE-4898-823E-ADF11F631FB9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0066CC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3-65EE-4898-823E-ADF11F631FB9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CCCCFF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4-65EE-4898-823E-ADF11F631FB9}"/>
                    </c:ext>
                  </c:extLst>
                </c:dPt>
                <c:dLbls>
                  <c:numFmt formatCode="0%" sourceLinked="0"/>
                  <c:spPr>
                    <a:noFill/>
                    <a:ln w="18733">
                      <a:noFill/>
                    </a:ln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88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eparator> </c:separator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strCache>
                      <c:ptCount val="8"/>
                      <c:pt idx="0">
                        <c:v>Финансовое управление городского округа "Котлас", 2,4 %</c:v>
                      </c:pt>
                      <c:pt idx="1">
                        <c:v>Комитет по управлению имуществом городского округа "Котлас", 1,5 %</c:v>
                      </c:pt>
                      <c:pt idx="2">
                        <c:v>администрация городского округа "Котлас", 3,2 %</c:v>
                      </c:pt>
                      <c:pt idx="3">
                        <c:v>Управление городского хозяйства городского округа "Котлас", 10,9 %</c:v>
                      </c:pt>
                      <c:pt idx="4">
                        <c:v>Администрация Вычегодского административного округа, 0,2 %</c:v>
                      </c:pt>
                      <c:pt idx="5">
                        <c:v>Управление экономического развития администрации городского округа "Котлас", 4,6 %</c:v>
                      </c:pt>
                      <c:pt idx="6">
                        <c:v>Управление по социальным вопросам администрации городского округа "Котлас", 76,5 %</c:v>
                      </c:pt>
                      <c:pt idx="7">
                        <c:v>Собрание депутатов городского округа "Котлас", 0,6 %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Sheet1!$B$3:$I$3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2.3609429725736786</c:v>
                      </c:pt>
                      <c:pt idx="1">
                        <c:v>1.5154420869550829</c:v>
                      </c:pt>
                      <c:pt idx="2">
                        <c:v>3.229021111067115</c:v>
                      </c:pt>
                      <c:pt idx="3">
                        <c:v>10.925248999308506</c:v>
                      </c:pt>
                      <c:pt idx="4">
                        <c:v>0.2060303583910536</c:v>
                      </c:pt>
                      <c:pt idx="5">
                        <c:v>4.6492854277921927</c:v>
                      </c:pt>
                      <c:pt idx="6">
                        <c:v>76.477858931895142</c:v>
                      </c:pt>
                      <c:pt idx="7">
                        <c:v>0.63617011201721252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65EE-4898-823E-ADF11F631FB9}"/>
                  </c:ext>
                </c:extLst>
              </c15:ser>
            </c15:filteredPieSeries>
            <c15:filteredPieSeries>
              <c15:ser>
                <c:idx val="3"/>
                <c:order val="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folHlink"/>
                  </a:solidFill>
                  <a:ln w="9366">
                    <a:solidFill>
                      <a:schemeClr val="tx1"/>
                    </a:solidFill>
                    <a:prstDash val="solid"/>
                  </a:ln>
                </c:spPr>
                <c:explosion val="13"/>
                <c:dPt>
                  <c:idx val="0"/>
                  <c:bubble3D val="0"/>
                  <c:spPr>
                    <a:solidFill>
                      <a:schemeClr val="accent1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6-65EE-4898-823E-ADF11F631FB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7-65EE-4898-823E-ADF11F631FB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hlink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8-65EE-4898-823E-ADF11F631FB9}"/>
                    </c:ext>
                  </c:extLst>
                </c:dPt>
                <c:dPt>
                  <c:idx val="3"/>
                  <c:bubble3D val="0"/>
                  <c:extLst>
                    <c:ext xmlns:c16="http://schemas.microsoft.com/office/drawing/2014/chart" uri="{C3380CC4-5D6E-409C-BE32-E72D297353CC}">
                      <c16:uniqueId val="{00000019-65EE-4898-823E-ADF11F631FB9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bg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A-65EE-4898-823E-ADF11F631FB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tx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B-65EE-4898-823E-ADF11F631FB9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0066CC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C-65EE-4898-823E-ADF11F631FB9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CCCCFF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D-65EE-4898-823E-ADF11F631FB9}"/>
                    </c:ext>
                  </c:extLst>
                </c:dPt>
                <c:dLbls>
                  <c:numFmt formatCode="0%" sourceLinked="0"/>
                  <c:spPr>
                    <a:noFill/>
                    <a:ln w="18733">
                      <a:noFill/>
                    </a:ln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88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eparator> </c:separator>
                  <c:showLeaderLines val="1"/>
                  <c:extLst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strCache>
                      <c:ptCount val="8"/>
                      <c:pt idx="0">
                        <c:v>Финансовое управление городского округа "Котлас", 2,4 %</c:v>
                      </c:pt>
                      <c:pt idx="1">
                        <c:v>Комитет по управлению имуществом городского округа "Котлас", 1,5 %</c:v>
                      </c:pt>
                      <c:pt idx="2">
                        <c:v>администрация городского округа "Котлас", 3,2 %</c:v>
                      </c:pt>
                      <c:pt idx="3">
                        <c:v>Управление городского хозяйства городского округа "Котлас", 10,9 %</c:v>
                      </c:pt>
                      <c:pt idx="4">
                        <c:v>Администрация Вычегодского административного округа, 0,2 %</c:v>
                      </c:pt>
                      <c:pt idx="5">
                        <c:v>Управление экономического развития администрации городского округа "Котлас", 4,6 %</c:v>
                      </c:pt>
                      <c:pt idx="6">
                        <c:v>Управление по социальным вопросам администрации городского округа "Котлас", 76,5 %</c:v>
                      </c:pt>
                      <c:pt idx="7">
                        <c:v>Собрание депутатов городского округа "Котлас", 0,6 %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Sheet1!$B$5:$I$5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E-65EE-4898-823E-ADF11F631FB9}"/>
                  </c:ext>
                </c:extLst>
              </c15:ser>
            </c15:filteredPieSeries>
          </c:ext>
        </c:extLst>
      </c:pie3DChart>
      <c:spPr>
        <a:noFill/>
        <a:ln w="1873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8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B6971-E89C-4457-8796-0A7FB9BC152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23D7D-D5A3-40FF-8E20-FF890174F6F7}">
      <dgm:prSet phldrT="[Текст]" custT="1"/>
      <dgm:spPr>
        <a:solidFill>
          <a:schemeClr val="accent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Доходы бюджета городского округа «Котлас»–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 поступающие в бюджет денежные средства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(налоговые, неналоговые, а также безвозмездные поступления)</a:t>
          </a:r>
        </a:p>
      </dgm:t>
    </dgm:pt>
    <dgm:pt modelId="{54978B0A-99ED-4DFB-962C-BB2022D6DB7F}" type="parTrans" cxnId="{4DAD6079-4EEF-49D5-8207-B6CCB097206D}">
      <dgm:prSet/>
      <dgm:spPr/>
      <dgm:t>
        <a:bodyPr/>
        <a:lstStyle/>
        <a:p>
          <a:endParaRPr lang="ru-RU"/>
        </a:p>
      </dgm:t>
    </dgm:pt>
    <dgm:pt modelId="{C5F11859-41E0-43ED-B496-9097B59E90E9}" type="sibTrans" cxnId="{4DAD6079-4EEF-49D5-8207-B6CCB097206D}">
      <dgm:prSet/>
      <dgm:spPr/>
      <dgm:t>
        <a:bodyPr/>
        <a:lstStyle/>
        <a:p>
          <a:endParaRPr lang="ru-RU"/>
        </a:p>
      </dgm:t>
    </dgm:pt>
    <dgm:pt modelId="{8BCAF8D2-F8CF-4A92-88A5-E9D62F83B9AF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/>
        </a:p>
        <a:p>
          <a:r>
            <a:rPr lang="ru-RU" sz="1800" b="1" dirty="0">
              <a:solidFill>
                <a:schemeClr val="tx1"/>
              </a:solidFill>
            </a:rPr>
            <a:t>НАЛОГОВЫЕ ДОХОДЫ </a:t>
          </a:r>
        </a:p>
        <a:p>
          <a:r>
            <a:rPr lang="ru-RU" sz="1200" dirty="0">
              <a:solidFill>
                <a:schemeClr val="tx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r>
            <a:rPr lang="ru-RU" sz="1200" dirty="0"/>
            <a:t> </a:t>
          </a:r>
        </a:p>
      </dgm:t>
    </dgm:pt>
    <dgm:pt modelId="{E64E3709-A610-4305-BE0E-7365B0E49806}" type="parTrans" cxnId="{A174332C-DFA0-467E-B255-5436FDBBF110}">
      <dgm:prSet/>
      <dgm:spPr/>
      <dgm:t>
        <a:bodyPr/>
        <a:lstStyle/>
        <a:p>
          <a:endParaRPr lang="ru-RU"/>
        </a:p>
      </dgm:t>
    </dgm:pt>
    <dgm:pt modelId="{7AEBAC25-B6A9-4B49-9C33-580AEEF78CCA}" type="sibTrans" cxnId="{A174332C-DFA0-467E-B255-5436FDBBF110}">
      <dgm:prSet/>
      <dgm:spPr/>
      <dgm:t>
        <a:bodyPr/>
        <a:lstStyle/>
        <a:p>
          <a:endParaRPr lang="ru-RU"/>
        </a:p>
      </dgm:t>
    </dgm:pt>
    <dgm:pt modelId="{70DE2214-663F-4D56-81A0-2D3285E2B5E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НЕНАЛОГОВЫЕ ДОХОДЫ </a:t>
          </a:r>
        </a:p>
        <a:p>
          <a:r>
            <a:rPr lang="ru-RU" sz="1200" dirty="0">
              <a:solidFill>
                <a:schemeClr val="tx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платежи в виде штрафов и иных санкций за нарушение законодательства и иные неналоговые доходы</a:t>
          </a:r>
        </a:p>
        <a:p>
          <a:r>
            <a:rPr lang="ru-RU" sz="1200" dirty="0"/>
            <a:t> </a:t>
          </a:r>
        </a:p>
      </dgm:t>
    </dgm:pt>
    <dgm:pt modelId="{45BAE810-D18E-461A-A1CC-BE6B77983D11}" type="parTrans" cxnId="{0677B436-24B9-4AFC-9D50-01A0F2AA7BFA}">
      <dgm:prSet/>
      <dgm:spPr/>
      <dgm:t>
        <a:bodyPr/>
        <a:lstStyle/>
        <a:p>
          <a:endParaRPr lang="ru-RU"/>
        </a:p>
      </dgm:t>
    </dgm:pt>
    <dgm:pt modelId="{00E7F517-33B4-4210-8841-3162CB63C4A8}" type="sibTrans" cxnId="{0677B436-24B9-4AFC-9D50-01A0F2AA7BFA}">
      <dgm:prSet/>
      <dgm:spPr/>
      <dgm:t>
        <a:bodyPr/>
        <a:lstStyle/>
        <a:p>
          <a:endParaRPr lang="ru-RU"/>
        </a:p>
      </dgm:t>
    </dgm:pt>
    <dgm:pt modelId="{0975AF8A-DD76-4D04-B206-252537085DA1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/>
        </a:p>
        <a:p>
          <a:r>
            <a:rPr lang="ru-RU" sz="1800" b="1" dirty="0">
              <a:solidFill>
                <a:schemeClr val="tx1"/>
              </a:solidFill>
            </a:rPr>
            <a:t>БЕЗВОЗМЕЗДНЫЕ ПОСТУПЛЕНИЯ</a:t>
          </a:r>
        </a:p>
        <a:p>
          <a:r>
            <a:rPr lang="ru-RU" sz="1200" dirty="0">
              <a:solidFill>
                <a:schemeClr val="tx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</a:t>
          </a:r>
        </a:p>
        <a:p>
          <a:endParaRPr lang="ru-RU" sz="1200" dirty="0"/>
        </a:p>
        <a:p>
          <a:endParaRPr lang="ru-RU" sz="1200" dirty="0"/>
        </a:p>
      </dgm:t>
    </dgm:pt>
    <dgm:pt modelId="{9778C067-ACF1-434C-95F8-AD1AD9183F7F}" type="parTrans" cxnId="{DF6B7C15-72E1-4773-8B29-7C251AB85049}">
      <dgm:prSet/>
      <dgm:spPr/>
      <dgm:t>
        <a:bodyPr/>
        <a:lstStyle/>
        <a:p>
          <a:endParaRPr lang="ru-RU"/>
        </a:p>
      </dgm:t>
    </dgm:pt>
    <dgm:pt modelId="{DD9FC4E8-87C2-4AAD-AC3F-F35E949EAA7F}" type="sibTrans" cxnId="{DF6B7C15-72E1-4773-8B29-7C251AB85049}">
      <dgm:prSet/>
      <dgm:spPr/>
      <dgm:t>
        <a:bodyPr/>
        <a:lstStyle/>
        <a:p>
          <a:endParaRPr lang="ru-RU"/>
        </a:p>
      </dgm:t>
    </dgm:pt>
    <dgm:pt modelId="{F9EA507D-F2CF-41DD-90E9-2760E9F9F807}">
      <dgm:prSet custT="1"/>
      <dgm:spPr/>
      <dgm:t>
        <a:bodyPr/>
        <a:lstStyle/>
        <a:p>
          <a:endParaRPr lang="ru-RU"/>
        </a:p>
      </dgm:t>
    </dgm:pt>
    <dgm:pt modelId="{701781D1-185D-45BC-8771-D66AF2D120F0}" type="parTrans" cxnId="{23C5E6F3-5709-44F5-BA7E-A95AA3F41FC9}">
      <dgm:prSet/>
      <dgm:spPr/>
      <dgm:t>
        <a:bodyPr/>
        <a:lstStyle/>
        <a:p>
          <a:endParaRPr lang="ru-RU"/>
        </a:p>
      </dgm:t>
    </dgm:pt>
    <dgm:pt modelId="{5E77AF8D-9916-4CFD-BEB9-1461D1824804}" type="sibTrans" cxnId="{23C5E6F3-5709-44F5-BA7E-A95AA3F41FC9}">
      <dgm:prSet/>
      <dgm:spPr/>
      <dgm:t>
        <a:bodyPr/>
        <a:lstStyle/>
        <a:p>
          <a:endParaRPr lang="ru-RU"/>
        </a:p>
      </dgm:t>
    </dgm:pt>
    <dgm:pt modelId="{3040E474-7F25-4CEC-AAD5-8C2F034A6652}">
      <dgm:prSet custT="1"/>
      <dgm:spPr/>
      <dgm:t>
        <a:bodyPr/>
        <a:lstStyle/>
        <a:p>
          <a:endParaRPr lang="ru-RU" sz="2000" dirty="0"/>
        </a:p>
      </dgm:t>
    </dgm:pt>
    <dgm:pt modelId="{361F2F6C-C9C3-4E25-B7E9-9181621162ED}" type="parTrans" cxnId="{20EDF0BB-552D-49D4-BD3E-B52D3D7D8C35}">
      <dgm:prSet/>
      <dgm:spPr/>
      <dgm:t>
        <a:bodyPr/>
        <a:lstStyle/>
        <a:p>
          <a:endParaRPr lang="ru-RU"/>
        </a:p>
      </dgm:t>
    </dgm:pt>
    <dgm:pt modelId="{2B6FBBC2-1A60-4999-8BD2-A2CFFA6E9F9C}" type="sibTrans" cxnId="{20EDF0BB-552D-49D4-BD3E-B52D3D7D8C35}">
      <dgm:prSet/>
      <dgm:spPr/>
      <dgm:t>
        <a:bodyPr/>
        <a:lstStyle/>
        <a:p>
          <a:endParaRPr lang="ru-RU"/>
        </a:p>
      </dgm:t>
    </dgm:pt>
    <dgm:pt modelId="{E27E01CC-642F-4150-B3F9-D9F40A0039E8}">
      <dgm:prSet custT="1"/>
      <dgm:spPr/>
      <dgm:t>
        <a:bodyPr/>
        <a:lstStyle/>
        <a:p>
          <a:endParaRPr lang="ru-RU"/>
        </a:p>
      </dgm:t>
    </dgm:pt>
    <dgm:pt modelId="{57A50FD3-01E4-4B42-974C-7202FA7BE6BF}" type="parTrans" cxnId="{27BFE3AD-5D2C-49BB-A835-6194C29AE2AB}">
      <dgm:prSet/>
      <dgm:spPr/>
      <dgm:t>
        <a:bodyPr/>
        <a:lstStyle/>
        <a:p>
          <a:endParaRPr lang="ru-RU"/>
        </a:p>
      </dgm:t>
    </dgm:pt>
    <dgm:pt modelId="{4A9D4739-6251-486F-8E4E-311B988158DF}" type="sibTrans" cxnId="{27BFE3AD-5D2C-49BB-A835-6194C29AE2AB}">
      <dgm:prSet/>
      <dgm:spPr/>
      <dgm:t>
        <a:bodyPr/>
        <a:lstStyle/>
        <a:p>
          <a:endParaRPr lang="ru-RU"/>
        </a:p>
      </dgm:t>
    </dgm:pt>
    <dgm:pt modelId="{C9907D2D-29C8-459E-A864-ABA71D78912F}">
      <dgm:prSet custT="1"/>
      <dgm:spPr/>
      <dgm:t>
        <a:bodyPr/>
        <a:lstStyle/>
        <a:p>
          <a:endParaRPr lang="ru-RU" sz="2000" dirty="0"/>
        </a:p>
      </dgm:t>
    </dgm:pt>
    <dgm:pt modelId="{0B8C6350-A48A-4DE2-9E7D-47F317A529A5}" type="parTrans" cxnId="{41494EFE-70BE-41ED-95A9-4A57374B45D1}">
      <dgm:prSet/>
      <dgm:spPr/>
      <dgm:t>
        <a:bodyPr/>
        <a:lstStyle/>
        <a:p>
          <a:endParaRPr lang="ru-RU"/>
        </a:p>
      </dgm:t>
    </dgm:pt>
    <dgm:pt modelId="{C70D39C2-B7F4-4185-BA14-70A69AC6D50F}" type="sibTrans" cxnId="{41494EFE-70BE-41ED-95A9-4A57374B45D1}">
      <dgm:prSet/>
      <dgm:spPr/>
      <dgm:t>
        <a:bodyPr/>
        <a:lstStyle/>
        <a:p>
          <a:endParaRPr lang="ru-RU"/>
        </a:p>
      </dgm:t>
    </dgm:pt>
    <dgm:pt modelId="{52EEA9FA-1360-4952-B45E-B806079795BA}" type="pres">
      <dgm:prSet presAssocID="{951B6971-E89C-4457-8796-0A7FB9BC152E}" presName="composite" presStyleCnt="0">
        <dgm:presLayoutVars>
          <dgm:chMax val="1"/>
          <dgm:dir/>
          <dgm:resizeHandles val="exact"/>
        </dgm:presLayoutVars>
      </dgm:prSet>
      <dgm:spPr/>
    </dgm:pt>
    <dgm:pt modelId="{FBDABF97-7148-4AB8-9BCB-FCD38D0FC055}" type="pres">
      <dgm:prSet presAssocID="{E1C23D7D-D5A3-40FF-8E20-FF890174F6F7}" presName="roof" presStyleLbl="dkBgShp" presStyleIdx="0" presStyleCnt="2" custLinFactNeighborY="-10029"/>
      <dgm:spPr/>
    </dgm:pt>
    <dgm:pt modelId="{BDA4957E-89E2-4541-9458-428CA8993A3C}" type="pres">
      <dgm:prSet presAssocID="{E1C23D7D-D5A3-40FF-8E20-FF890174F6F7}" presName="pillars" presStyleCnt="0"/>
      <dgm:spPr/>
    </dgm:pt>
    <dgm:pt modelId="{BB025F53-8747-4FCD-98A8-30A03858AF5A}" type="pres">
      <dgm:prSet presAssocID="{E1C23D7D-D5A3-40FF-8E20-FF890174F6F7}" presName="pillar1" presStyleLbl="node1" presStyleIdx="0" presStyleCnt="3">
        <dgm:presLayoutVars>
          <dgm:bulletEnabled val="1"/>
        </dgm:presLayoutVars>
      </dgm:prSet>
      <dgm:spPr/>
    </dgm:pt>
    <dgm:pt modelId="{AAEFBC0F-D947-417D-8314-E6D769E83CD5}" type="pres">
      <dgm:prSet presAssocID="{70DE2214-663F-4D56-81A0-2D3285E2B5E2}" presName="pillarX" presStyleLbl="node1" presStyleIdx="1" presStyleCnt="3" custScaleX="121329" custScaleY="101489" custLinFactNeighborX="-49" custLinFactNeighborY="193">
        <dgm:presLayoutVars>
          <dgm:bulletEnabled val="1"/>
        </dgm:presLayoutVars>
      </dgm:prSet>
      <dgm:spPr/>
    </dgm:pt>
    <dgm:pt modelId="{E6345384-D304-4157-B448-224D3D768181}" type="pres">
      <dgm:prSet presAssocID="{0975AF8A-DD76-4D04-B206-252537085DA1}" presName="pillarX" presStyleLbl="node1" presStyleIdx="2" presStyleCnt="3">
        <dgm:presLayoutVars>
          <dgm:bulletEnabled val="1"/>
        </dgm:presLayoutVars>
      </dgm:prSet>
      <dgm:spPr/>
    </dgm:pt>
    <dgm:pt modelId="{67BBF1C5-DE1C-41C7-AEAB-A204BDE140D5}" type="pres">
      <dgm:prSet presAssocID="{E1C23D7D-D5A3-40FF-8E20-FF890174F6F7}" presName="base" presStyleLbl="dkBgShp" presStyleIdx="1" presStyleCnt="2"/>
      <dgm:spPr/>
    </dgm:pt>
  </dgm:ptLst>
  <dgm:cxnLst>
    <dgm:cxn modelId="{97E7ED05-F2EF-4D00-9775-1AEA3B54C12A}" type="presOf" srcId="{951B6971-E89C-4457-8796-0A7FB9BC152E}" destId="{52EEA9FA-1360-4952-B45E-B806079795BA}" srcOrd="0" destOrd="0" presId="urn:microsoft.com/office/officeart/2005/8/layout/hList3"/>
    <dgm:cxn modelId="{DF6B7C15-72E1-4773-8B29-7C251AB85049}" srcId="{E1C23D7D-D5A3-40FF-8E20-FF890174F6F7}" destId="{0975AF8A-DD76-4D04-B206-252537085DA1}" srcOrd="2" destOrd="0" parTransId="{9778C067-ACF1-434C-95F8-AD1AD9183F7F}" sibTransId="{DD9FC4E8-87C2-4AAD-AC3F-F35E949EAA7F}"/>
    <dgm:cxn modelId="{A174332C-DFA0-467E-B255-5436FDBBF110}" srcId="{E1C23D7D-D5A3-40FF-8E20-FF890174F6F7}" destId="{8BCAF8D2-F8CF-4A92-88A5-E9D62F83B9AF}" srcOrd="0" destOrd="0" parTransId="{E64E3709-A610-4305-BE0E-7365B0E49806}" sibTransId="{7AEBAC25-B6A9-4B49-9C33-580AEEF78CCA}"/>
    <dgm:cxn modelId="{0677B436-24B9-4AFC-9D50-01A0F2AA7BFA}" srcId="{E1C23D7D-D5A3-40FF-8E20-FF890174F6F7}" destId="{70DE2214-663F-4D56-81A0-2D3285E2B5E2}" srcOrd="1" destOrd="0" parTransId="{45BAE810-D18E-461A-A1CC-BE6B77983D11}" sibTransId="{00E7F517-33B4-4210-8841-3162CB63C4A8}"/>
    <dgm:cxn modelId="{4DAD6079-4EEF-49D5-8207-B6CCB097206D}" srcId="{951B6971-E89C-4457-8796-0A7FB9BC152E}" destId="{E1C23D7D-D5A3-40FF-8E20-FF890174F6F7}" srcOrd="0" destOrd="0" parTransId="{54978B0A-99ED-4DFB-962C-BB2022D6DB7F}" sibTransId="{C5F11859-41E0-43ED-B496-9097B59E90E9}"/>
    <dgm:cxn modelId="{BCC2AA7E-50F6-4C18-A8DB-78D6D23C1358}" type="presOf" srcId="{8BCAF8D2-F8CF-4A92-88A5-E9D62F83B9AF}" destId="{BB025F53-8747-4FCD-98A8-30A03858AF5A}" srcOrd="0" destOrd="0" presId="urn:microsoft.com/office/officeart/2005/8/layout/hList3"/>
    <dgm:cxn modelId="{B9722481-3DED-46CE-96DF-6599C96FF968}" type="presOf" srcId="{70DE2214-663F-4D56-81A0-2D3285E2B5E2}" destId="{AAEFBC0F-D947-417D-8314-E6D769E83CD5}" srcOrd="0" destOrd="0" presId="urn:microsoft.com/office/officeart/2005/8/layout/hList3"/>
    <dgm:cxn modelId="{E147C1AC-9915-4F8C-BC32-B6F3BBF443B9}" type="presOf" srcId="{0975AF8A-DD76-4D04-B206-252537085DA1}" destId="{E6345384-D304-4157-B448-224D3D768181}" srcOrd="0" destOrd="0" presId="urn:microsoft.com/office/officeart/2005/8/layout/hList3"/>
    <dgm:cxn modelId="{27BFE3AD-5D2C-49BB-A835-6194C29AE2AB}" srcId="{951B6971-E89C-4457-8796-0A7FB9BC152E}" destId="{E27E01CC-642F-4150-B3F9-D9F40A0039E8}" srcOrd="1" destOrd="0" parTransId="{57A50FD3-01E4-4B42-974C-7202FA7BE6BF}" sibTransId="{4A9D4739-6251-486F-8E4E-311B988158DF}"/>
    <dgm:cxn modelId="{20EDF0BB-552D-49D4-BD3E-B52D3D7D8C35}" srcId="{951B6971-E89C-4457-8796-0A7FB9BC152E}" destId="{3040E474-7F25-4CEC-AAD5-8C2F034A6652}" srcOrd="4" destOrd="0" parTransId="{361F2F6C-C9C3-4E25-B7E9-9181621162ED}" sibTransId="{2B6FBBC2-1A60-4999-8BD2-A2CFFA6E9F9C}"/>
    <dgm:cxn modelId="{23C5E6F3-5709-44F5-BA7E-A95AA3F41FC9}" srcId="{951B6971-E89C-4457-8796-0A7FB9BC152E}" destId="{F9EA507D-F2CF-41DD-90E9-2760E9F9F807}" srcOrd="3" destOrd="0" parTransId="{701781D1-185D-45BC-8771-D66AF2D120F0}" sibTransId="{5E77AF8D-9916-4CFD-BEB9-1461D1824804}"/>
    <dgm:cxn modelId="{5BE05AF7-8B4B-4903-81C6-B2EC8DD5D9B3}" type="presOf" srcId="{E1C23D7D-D5A3-40FF-8E20-FF890174F6F7}" destId="{FBDABF97-7148-4AB8-9BCB-FCD38D0FC055}" srcOrd="0" destOrd="0" presId="urn:microsoft.com/office/officeart/2005/8/layout/hList3"/>
    <dgm:cxn modelId="{41494EFE-70BE-41ED-95A9-4A57374B45D1}" srcId="{951B6971-E89C-4457-8796-0A7FB9BC152E}" destId="{C9907D2D-29C8-459E-A864-ABA71D78912F}" srcOrd="2" destOrd="0" parTransId="{0B8C6350-A48A-4DE2-9E7D-47F317A529A5}" sibTransId="{C70D39C2-B7F4-4185-BA14-70A69AC6D50F}"/>
    <dgm:cxn modelId="{8B540B61-C385-4DA7-817F-41338025A085}" type="presParOf" srcId="{52EEA9FA-1360-4952-B45E-B806079795BA}" destId="{FBDABF97-7148-4AB8-9BCB-FCD38D0FC055}" srcOrd="0" destOrd="0" presId="urn:microsoft.com/office/officeart/2005/8/layout/hList3"/>
    <dgm:cxn modelId="{8E9456CD-B0F6-417B-8721-A22E7A240AB4}" type="presParOf" srcId="{52EEA9FA-1360-4952-B45E-B806079795BA}" destId="{BDA4957E-89E2-4541-9458-428CA8993A3C}" srcOrd="1" destOrd="0" presId="urn:microsoft.com/office/officeart/2005/8/layout/hList3"/>
    <dgm:cxn modelId="{3BA54380-93CC-4652-AE18-1FF0101F7CB3}" type="presParOf" srcId="{BDA4957E-89E2-4541-9458-428CA8993A3C}" destId="{BB025F53-8747-4FCD-98A8-30A03858AF5A}" srcOrd="0" destOrd="0" presId="urn:microsoft.com/office/officeart/2005/8/layout/hList3"/>
    <dgm:cxn modelId="{D8E9BE57-DD4F-4076-96A2-BD0B6FCFF4EB}" type="presParOf" srcId="{BDA4957E-89E2-4541-9458-428CA8993A3C}" destId="{AAEFBC0F-D947-417D-8314-E6D769E83CD5}" srcOrd="1" destOrd="0" presId="urn:microsoft.com/office/officeart/2005/8/layout/hList3"/>
    <dgm:cxn modelId="{E2E87178-2350-4179-B76B-358EF72EE6BB}" type="presParOf" srcId="{BDA4957E-89E2-4541-9458-428CA8993A3C}" destId="{E6345384-D304-4157-B448-224D3D768181}" srcOrd="2" destOrd="0" presId="urn:microsoft.com/office/officeart/2005/8/layout/hList3"/>
    <dgm:cxn modelId="{363F1835-E58C-4474-B919-83A27E502CED}" type="presParOf" srcId="{52EEA9FA-1360-4952-B45E-B806079795BA}" destId="{67BBF1C5-DE1C-41C7-AEAB-A204BDE140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41DF2C-2512-4134-B11E-C5DDD8115B0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902038-9912-4260-BC0F-2BDC47C7EE5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МЕЖБЮДЖЕТНЫЕ ТРАНСФЕРТЫ</a:t>
          </a:r>
          <a:r>
            <a:rPr lang="ru-RU" sz="1200" dirty="0">
              <a:solidFill>
                <a:schemeClr val="tx1"/>
              </a:solidFill>
            </a:rPr>
            <a:t> – средства, предоставляемые одним бюджетом бюджетной системы РФ другому бюджету бюджетной системы РФ</a:t>
          </a:r>
        </a:p>
      </dgm:t>
    </dgm:pt>
    <dgm:pt modelId="{89319D10-E479-42BE-B06A-9B28DBFD745E}" type="parTrans" cxnId="{B4FEA829-0DCF-44F0-8C86-64D852CCE5FC}">
      <dgm:prSet/>
      <dgm:spPr/>
      <dgm:t>
        <a:bodyPr/>
        <a:lstStyle/>
        <a:p>
          <a:endParaRPr lang="ru-RU"/>
        </a:p>
      </dgm:t>
    </dgm:pt>
    <dgm:pt modelId="{6A9040B6-5A97-4ACD-8B0F-B9E74529EFD9}" type="sibTrans" cxnId="{B4FEA829-0DCF-44F0-8C86-64D852CCE5FC}">
      <dgm:prSet/>
      <dgm:spPr/>
      <dgm:t>
        <a:bodyPr/>
        <a:lstStyle/>
        <a:p>
          <a:endParaRPr lang="ru-RU"/>
        </a:p>
      </dgm:t>
    </dgm:pt>
    <dgm:pt modelId="{E5D1CB2C-F1BB-4A7F-AA20-0CFB150CC29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800" b="1" dirty="0">
              <a:solidFill>
                <a:schemeClr val="tx1"/>
              </a:solidFill>
            </a:rPr>
            <a:t>ДОТАЦИИ</a:t>
          </a:r>
          <a:r>
            <a:rPr lang="ru-RU" sz="1200" dirty="0">
              <a:solidFill>
                <a:schemeClr val="tx1"/>
              </a:solidFill>
            </a:rPr>
            <a:t> предоставляются на безвозмездной и безвозвратной основе без установления направлений и (или) условий их использования</a:t>
          </a:r>
        </a:p>
      </dgm:t>
    </dgm:pt>
    <dgm:pt modelId="{E633C129-8DA2-488B-BED2-B043D40E350A}" type="parTrans" cxnId="{DCE48AFC-5F19-4101-9C2C-373EC40E3F25}">
      <dgm:prSet/>
      <dgm:spPr/>
      <dgm:t>
        <a:bodyPr/>
        <a:lstStyle/>
        <a:p>
          <a:endParaRPr lang="ru-RU"/>
        </a:p>
      </dgm:t>
    </dgm:pt>
    <dgm:pt modelId="{A6D2B0B6-73EE-4A75-9009-0104166EF00B}" type="sibTrans" cxnId="{DCE48AFC-5F19-4101-9C2C-373EC40E3F25}">
      <dgm:prSet/>
      <dgm:spPr/>
      <dgm:t>
        <a:bodyPr/>
        <a:lstStyle/>
        <a:p>
          <a:endParaRPr lang="ru-RU"/>
        </a:p>
      </dgm:t>
    </dgm:pt>
    <dgm:pt modelId="{5BE329A4-3966-4E06-A3FD-7C1FE881C53C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800" b="1" dirty="0">
              <a:solidFill>
                <a:schemeClr val="tx1"/>
              </a:solidFill>
            </a:rPr>
            <a:t>СУБСИДИИ </a:t>
          </a:r>
          <a:r>
            <a:rPr lang="ru-RU" sz="1200" dirty="0">
              <a:solidFill>
                <a:schemeClr val="tx1"/>
              </a:solidFill>
            </a:rPr>
            <a:t>предоставляются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</a:r>
        </a:p>
      </dgm:t>
    </dgm:pt>
    <dgm:pt modelId="{B2F80D2A-F50D-450A-87D1-E47656DEC0BE}" type="parTrans" cxnId="{56851FA6-6002-42F8-B3A4-59B0032ABA8A}">
      <dgm:prSet/>
      <dgm:spPr/>
      <dgm:t>
        <a:bodyPr/>
        <a:lstStyle/>
        <a:p>
          <a:endParaRPr lang="ru-RU"/>
        </a:p>
      </dgm:t>
    </dgm:pt>
    <dgm:pt modelId="{17F58563-8C36-447C-BEE0-89994205421D}" type="sibTrans" cxnId="{56851FA6-6002-42F8-B3A4-59B0032ABA8A}">
      <dgm:prSet/>
      <dgm:spPr/>
      <dgm:t>
        <a:bodyPr/>
        <a:lstStyle/>
        <a:p>
          <a:endParaRPr lang="ru-RU"/>
        </a:p>
      </dgm:t>
    </dgm:pt>
    <dgm:pt modelId="{60AB65CC-D578-4420-A6E6-AE5B26DB275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800" b="1" dirty="0">
              <a:solidFill>
                <a:schemeClr val="tx1"/>
              </a:solidFill>
            </a:rPr>
            <a:t>СУБВЕНЦИИ </a:t>
          </a:r>
          <a:r>
            <a:rPr lang="ru-RU" sz="1200" dirty="0">
              <a:solidFill>
                <a:schemeClr val="tx1"/>
              </a:solidFill>
            </a:rPr>
            <a:t>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</a:p>
      </dgm:t>
    </dgm:pt>
    <dgm:pt modelId="{8D1B3379-0952-4566-84DD-7F644FFCBA5E}" type="parTrans" cxnId="{A8721218-4ABB-4275-8B0F-862557E8C275}">
      <dgm:prSet/>
      <dgm:spPr/>
      <dgm:t>
        <a:bodyPr/>
        <a:lstStyle/>
        <a:p>
          <a:endParaRPr lang="ru-RU"/>
        </a:p>
      </dgm:t>
    </dgm:pt>
    <dgm:pt modelId="{0496F0BE-3BB8-47A0-8B19-07530F6872F9}" type="sibTrans" cxnId="{A8721218-4ABB-4275-8B0F-862557E8C275}">
      <dgm:prSet/>
      <dgm:spPr/>
      <dgm:t>
        <a:bodyPr/>
        <a:lstStyle/>
        <a:p>
          <a:endParaRPr lang="ru-RU"/>
        </a:p>
      </dgm:t>
    </dgm:pt>
    <dgm:pt modelId="{B89C62AB-051B-47FA-95B5-B67DD4052642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800" b="1" dirty="0">
              <a:solidFill>
                <a:schemeClr val="tx1"/>
              </a:solidFill>
            </a:rPr>
            <a:t>ИНЫЕ МЕЖБЮДЖЕТНЫЕ ТРАНСФЕРТЫ </a:t>
          </a:r>
          <a:r>
            <a:rPr lang="ru-RU" sz="1200" dirty="0">
              <a:solidFill>
                <a:schemeClr val="tx1"/>
              </a:solidFill>
            </a:rPr>
            <a:t>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</a:p>
      </dgm:t>
    </dgm:pt>
    <dgm:pt modelId="{091A5CAF-BE66-4569-9E21-1E3DABDC1EDA}" type="parTrans" cxnId="{9DFE6F54-F843-478D-AA4E-76CA324E4951}">
      <dgm:prSet/>
      <dgm:spPr/>
      <dgm:t>
        <a:bodyPr/>
        <a:lstStyle/>
        <a:p>
          <a:endParaRPr lang="ru-RU"/>
        </a:p>
      </dgm:t>
    </dgm:pt>
    <dgm:pt modelId="{B36897AE-F21B-49B1-B89E-B4FAA80732F3}" type="sibTrans" cxnId="{9DFE6F54-F843-478D-AA4E-76CA324E4951}">
      <dgm:prSet/>
      <dgm:spPr/>
      <dgm:t>
        <a:bodyPr/>
        <a:lstStyle/>
        <a:p>
          <a:endParaRPr lang="ru-RU"/>
        </a:p>
      </dgm:t>
    </dgm:pt>
    <dgm:pt modelId="{21383760-253E-4F98-9389-25D465485EA2}" type="pres">
      <dgm:prSet presAssocID="{8541DF2C-2512-4134-B11E-C5DDD8115B0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14F226E-6DF5-492F-AEFB-23821DEA516D}" type="pres">
      <dgm:prSet presAssocID="{8541DF2C-2512-4134-B11E-C5DDD8115B0C}" presName="matrix" presStyleCnt="0"/>
      <dgm:spPr/>
    </dgm:pt>
    <dgm:pt modelId="{B97551EA-27C3-4E74-914D-1777917A98CD}" type="pres">
      <dgm:prSet presAssocID="{8541DF2C-2512-4134-B11E-C5DDD8115B0C}" presName="tile1" presStyleLbl="node1" presStyleIdx="0" presStyleCnt="4" custLinFactNeighborX="0" custLinFactNeighborY="0"/>
      <dgm:spPr/>
    </dgm:pt>
    <dgm:pt modelId="{A4D1EFF9-2A59-4259-BA79-80DE1C893001}" type="pres">
      <dgm:prSet presAssocID="{8541DF2C-2512-4134-B11E-C5DDD8115B0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B462C42-CDD9-4FEB-8157-1B8A89082D86}" type="pres">
      <dgm:prSet presAssocID="{8541DF2C-2512-4134-B11E-C5DDD8115B0C}" presName="tile2" presStyleLbl="node1" presStyleIdx="1" presStyleCnt="4" custLinFactNeighborX="0"/>
      <dgm:spPr/>
    </dgm:pt>
    <dgm:pt modelId="{70549114-50C9-47D6-BFB3-09A73E7152CE}" type="pres">
      <dgm:prSet presAssocID="{8541DF2C-2512-4134-B11E-C5DDD8115B0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AD29508-3DA7-4CF8-AC49-CCA2C719CFCE}" type="pres">
      <dgm:prSet presAssocID="{8541DF2C-2512-4134-B11E-C5DDD8115B0C}" presName="tile3" presStyleLbl="node1" presStyleIdx="2" presStyleCnt="4" custLinFactNeighborY="1961"/>
      <dgm:spPr/>
    </dgm:pt>
    <dgm:pt modelId="{B95030C0-351F-4646-844D-5D9205AF81D9}" type="pres">
      <dgm:prSet presAssocID="{8541DF2C-2512-4134-B11E-C5DDD8115B0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B0567A5-3AC2-4EFB-8843-2855E1BB7D5B}" type="pres">
      <dgm:prSet presAssocID="{8541DF2C-2512-4134-B11E-C5DDD8115B0C}" presName="tile4" presStyleLbl="node1" presStyleIdx="3" presStyleCnt="4" custLinFactNeighborX="1639" custLinFactNeighborY="-2703"/>
      <dgm:spPr/>
    </dgm:pt>
    <dgm:pt modelId="{A71424E1-6A72-45DC-BA84-7E47F0B9C213}" type="pres">
      <dgm:prSet presAssocID="{8541DF2C-2512-4134-B11E-C5DDD8115B0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A5C6C19-F3ED-43D9-A29A-7733BDE97EE8}" type="pres">
      <dgm:prSet presAssocID="{8541DF2C-2512-4134-B11E-C5DDD8115B0C}" presName="centerTile" presStyleLbl="fgShp" presStyleIdx="0" presStyleCnt="1" custScaleX="169399" custScaleY="100000">
        <dgm:presLayoutVars>
          <dgm:chMax val="0"/>
          <dgm:chPref val="0"/>
        </dgm:presLayoutVars>
      </dgm:prSet>
      <dgm:spPr/>
    </dgm:pt>
  </dgm:ptLst>
  <dgm:cxnLst>
    <dgm:cxn modelId="{A8721218-4ABB-4275-8B0F-862557E8C275}" srcId="{27902038-9912-4260-BC0F-2BDC47C7EE5E}" destId="{60AB65CC-D578-4420-A6E6-AE5B26DB275A}" srcOrd="2" destOrd="0" parTransId="{8D1B3379-0952-4566-84DD-7F644FFCBA5E}" sibTransId="{0496F0BE-3BB8-47A0-8B19-07530F6872F9}"/>
    <dgm:cxn modelId="{123F7022-2E2C-4FF4-AD6E-F39311A173A4}" type="presOf" srcId="{E5D1CB2C-F1BB-4A7F-AA20-0CFB150CC29A}" destId="{A4D1EFF9-2A59-4259-BA79-80DE1C893001}" srcOrd="1" destOrd="0" presId="urn:microsoft.com/office/officeart/2005/8/layout/matrix1"/>
    <dgm:cxn modelId="{B4FEA829-0DCF-44F0-8C86-64D852CCE5FC}" srcId="{8541DF2C-2512-4134-B11E-C5DDD8115B0C}" destId="{27902038-9912-4260-BC0F-2BDC47C7EE5E}" srcOrd="0" destOrd="0" parTransId="{89319D10-E479-42BE-B06A-9B28DBFD745E}" sibTransId="{6A9040B6-5A97-4ACD-8B0F-B9E74529EFD9}"/>
    <dgm:cxn modelId="{9DFE6F54-F843-478D-AA4E-76CA324E4951}" srcId="{27902038-9912-4260-BC0F-2BDC47C7EE5E}" destId="{B89C62AB-051B-47FA-95B5-B67DD4052642}" srcOrd="3" destOrd="0" parTransId="{091A5CAF-BE66-4569-9E21-1E3DABDC1EDA}" sibTransId="{B36897AE-F21B-49B1-B89E-B4FAA80732F3}"/>
    <dgm:cxn modelId="{56851FA6-6002-42F8-B3A4-59B0032ABA8A}" srcId="{27902038-9912-4260-BC0F-2BDC47C7EE5E}" destId="{5BE329A4-3966-4E06-A3FD-7C1FE881C53C}" srcOrd="1" destOrd="0" parTransId="{B2F80D2A-F50D-450A-87D1-E47656DEC0BE}" sibTransId="{17F58563-8C36-447C-BEE0-89994205421D}"/>
    <dgm:cxn modelId="{DBFC98A6-33E9-4A43-B47B-8FEA16919879}" type="presOf" srcId="{B89C62AB-051B-47FA-95B5-B67DD4052642}" destId="{CB0567A5-3AC2-4EFB-8843-2855E1BB7D5B}" srcOrd="0" destOrd="0" presId="urn:microsoft.com/office/officeart/2005/8/layout/matrix1"/>
    <dgm:cxn modelId="{4E85E0B0-5951-4CB6-87A7-7BE8AC25CFD0}" type="presOf" srcId="{B89C62AB-051B-47FA-95B5-B67DD4052642}" destId="{A71424E1-6A72-45DC-BA84-7E47F0B9C213}" srcOrd="1" destOrd="0" presId="urn:microsoft.com/office/officeart/2005/8/layout/matrix1"/>
    <dgm:cxn modelId="{CABC0DB9-06BA-4368-951F-2D7D2050CE6D}" type="presOf" srcId="{27902038-9912-4260-BC0F-2BDC47C7EE5E}" destId="{3A5C6C19-F3ED-43D9-A29A-7733BDE97EE8}" srcOrd="0" destOrd="0" presId="urn:microsoft.com/office/officeart/2005/8/layout/matrix1"/>
    <dgm:cxn modelId="{E92F5BC4-0C5A-4355-A371-3F99C83A68DA}" type="presOf" srcId="{5BE329A4-3966-4E06-A3FD-7C1FE881C53C}" destId="{70549114-50C9-47D6-BFB3-09A73E7152CE}" srcOrd="1" destOrd="0" presId="urn:microsoft.com/office/officeart/2005/8/layout/matrix1"/>
    <dgm:cxn modelId="{EF3F37D7-CAF2-4FAD-898F-B15AB43748AF}" type="presOf" srcId="{5BE329A4-3966-4E06-A3FD-7C1FE881C53C}" destId="{8B462C42-CDD9-4FEB-8157-1B8A89082D86}" srcOrd="0" destOrd="0" presId="urn:microsoft.com/office/officeart/2005/8/layout/matrix1"/>
    <dgm:cxn modelId="{8A1F34E2-EA25-43C9-88EA-02ACAABC0A7E}" type="presOf" srcId="{60AB65CC-D578-4420-A6E6-AE5B26DB275A}" destId="{AAD29508-3DA7-4CF8-AC49-CCA2C719CFCE}" srcOrd="0" destOrd="0" presId="urn:microsoft.com/office/officeart/2005/8/layout/matrix1"/>
    <dgm:cxn modelId="{FA777EED-D19D-4117-A807-392CB3D734A6}" type="presOf" srcId="{8541DF2C-2512-4134-B11E-C5DDD8115B0C}" destId="{21383760-253E-4F98-9389-25D465485EA2}" srcOrd="0" destOrd="0" presId="urn:microsoft.com/office/officeart/2005/8/layout/matrix1"/>
    <dgm:cxn modelId="{7A325DEF-7183-4748-BDE9-258A9DE91933}" type="presOf" srcId="{E5D1CB2C-F1BB-4A7F-AA20-0CFB150CC29A}" destId="{B97551EA-27C3-4E74-914D-1777917A98CD}" srcOrd="0" destOrd="0" presId="urn:microsoft.com/office/officeart/2005/8/layout/matrix1"/>
    <dgm:cxn modelId="{DCDAAAF1-FCF9-443A-812D-77E9B80A1937}" type="presOf" srcId="{60AB65CC-D578-4420-A6E6-AE5B26DB275A}" destId="{B95030C0-351F-4646-844D-5D9205AF81D9}" srcOrd="1" destOrd="0" presId="urn:microsoft.com/office/officeart/2005/8/layout/matrix1"/>
    <dgm:cxn modelId="{DCE48AFC-5F19-4101-9C2C-373EC40E3F25}" srcId="{27902038-9912-4260-BC0F-2BDC47C7EE5E}" destId="{E5D1CB2C-F1BB-4A7F-AA20-0CFB150CC29A}" srcOrd="0" destOrd="0" parTransId="{E633C129-8DA2-488B-BED2-B043D40E350A}" sibTransId="{A6D2B0B6-73EE-4A75-9009-0104166EF00B}"/>
    <dgm:cxn modelId="{A7777E83-F5BC-4F79-94F7-7FD1D153A8E9}" type="presParOf" srcId="{21383760-253E-4F98-9389-25D465485EA2}" destId="{D14F226E-6DF5-492F-AEFB-23821DEA516D}" srcOrd="0" destOrd="0" presId="urn:microsoft.com/office/officeart/2005/8/layout/matrix1"/>
    <dgm:cxn modelId="{B6027CCD-4890-405F-B373-E014344327AF}" type="presParOf" srcId="{D14F226E-6DF5-492F-AEFB-23821DEA516D}" destId="{B97551EA-27C3-4E74-914D-1777917A98CD}" srcOrd="0" destOrd="0" presId="urn:microsoft.com/office/officeart/2005/8/layout/matrix1"/>
    <dgm:cxn modelId="{058CA9CD-C997-42C3-BFA0-3F96FBB67861}" type="presParOf" srcId="{D14F226E-6DF5-492F-AEFB-23821DEA516D}" destId="{A4D1EFF9-2A59-4259-BA79-80DE1C893001}" srcOrd="1" destOrd="0" presId="urn:microsoft.com/office/officeart/2005/8/layout/matrix1"/>
    <dgm:cxn modelId="{F95C397D-5A57-493D-A23C-27C1BF8D3929}" type="presParOf" srcId="{D14F226E-6DF5-492F-AEFB-23821DEA516D}" destId="{8B462C42-CDD9-4FEB-8157-1B8A89082D86}" srcOrd="2" destOrd="0" presId="urn:microsoft.com/office/officeart/2005/8/layout/matrix1"/>
    <dgm:cxn modelId="{E7E55612-A719-4CE6-A4AA-D5A8FBEC6770}" type="presParOf" srcId="{D14F226E-6DF5-492F-AEFB-23821DEA516D}" destId="{70549114-50C9-47D6-BFB3-09A73E7152CE}" srcOrd="3" destOrd="0" presId="urn:microsoft.com/office/officeart/2005/8/layout/matrix1"/>
    <dgm:cxn modelId="{A9BE51EF-67BD-44E8-8586-FD1787A6EFE8}" type="presParOf" srcId="{D14F226E-6DF5-492F-AEFB-23821DEA516D}" destId="{AAD29508-3DA7-4CF8-AC49-CCA2C719CFCE}" srcOrd="4" destOrd="0" presId="urn:microsoft.com/office/officeart/2005/8/layout/matrix1"/>
    <dgm:cxn modelId="{0880E7E6-A760-4ED6-858B-C80A48EFAC14}" type="presParOf" srcId="{D14F226E-6DF5-492F-AEFB-23821DEA516D}" destId="{B95030C0-351F-4646-844D-5D9205AF81D9}" srcOrd="5" destOrd="0" presId="urn:microsoft.com/office/officeart/2005/8/layout/matrix1"/>
    <dgm:cxn modelId="{AB1723EA-83B8-4D84-9598-63C30179C7D1}" type="presParOf" srcId="{D14F226E-6DF5-492F-AEFB-23821DEA516D}" destId="{CB0567A5-3AC2-4EFB-8843-2855E1BB7D5B}" srcOrd="6" destOrd="0" presId="urn:microsoft.com/office/officeart/2005/8/layout/matrix1"/>
    <dgm:cxn modelId="{1D564EDC-7FEA-4266-AC83-5E930F58C9C7}" type="presParOf" srcId="{D14F226E-6DF5-492F-AEFB-23821DEA516D}" destId="{A71424E1-6A72-45DC-BA84-7E47F0B9C213}" srcOrd="7" destOrd="0" presId="urn:microsoft.com/office/officeart/2005/8/layout/matrix1"/>
    <dgm:cxn modelId="{CAE199D7-EC87-4961-A9C0-FD59256B8E89}" type="presParOf" srcId="{21383760-253E-4F98-9389-25D465485EA2}" destId="{3A5C6C19-F3ED-43D9-A29A-7733BDE97E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B6971-E89C-4457-8796-0A7FB9BC152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23D7D-D5A3-40FF-8E20-FF890174F6F7}">
      <dgm:prSet phldrT="[Текст]" custT="1"/>
      <dgm:spPr>
        <a:solidFill>
          <a:schemeClr val="accent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Расходы бюджета городского округа «Котлас»–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  выплачиваемые из бюджета денежные средства, за исключением средств, являющихся источниками финансирования дефицита бюджета</a:t>
          </a:r>
        </a:p>
      </dgm:t>
    </dgm:pt>
    <dgm:pt modelId="{54978B0A-99ED-4DFB-962C-BB2022D6DB7F}" type="parTrans" cxnId="{4DAD6079-4EEF-49D5-8207-B6CCB097206D}">
      <dgm:prSet/>
      <dgm:spPr/>
      <dgm:t>
        <a:bodyPr/>
        <a:lstStyle/>
        <a:p>
          <a:endParaRPr lang="ru-RU"/>
        </a:p>
      </dgm:t>
    </dgm:pt>
    <dgm:pt modelId="{C5F11859-41E0-43ED-B496-9097B59E90E9}" type="sibTrans" cxnId="{4DAD6079-4EEF-49D5-8207-B6CCB097206D}">
      <dgm:prSet/>
      <dgm:spPr/>
      <dgm:t>
        <a:bodyPr/>
        <a:lstStyle/>
        <a:p>
          <a:endParaRPr lang="ru-RU"/>
        </a:p>
      </dgm:t>
    </dgm:pt>
    <dgm:pt modelId="{8BCAF8D2-F8CF-4A92-88A5-E9D62F83B9AF}">
      <dgm:prSet phldrT="[Текст]" custT="1"/>
      <dgm:spPr>
        <a:solidFill>
          <a:srgbClr val="FFFF00"/>
        </a:solidFill>
        <a:ln>
          <a:solidFill>
            <a:srgbClr val="002060"/>
          </a:solidFill>
        </a:ln>
      </dgm:spPr>
      <dgm:t>
        <a:bodyPr/>
        <a:lstStyle/>
        <a:p>
          <a:endParaRPr lang="ru-RU" sz="1200" dirty="0"/>
        </a:p>
        <a:p>
          <a:r>
            <a:rPr lang="ru-RU" sz="1800" b="1" dirty="0">
              <a:solidFill>
                <a:schemeClr val="tx1"/>
              </a:solidFill>
            </a:rPr>
            <a:t>«</a:t>
          </a:r>
          <a:r>
            <a:rPr lang="ru-RU" sz="2000" b="1" dirty="0">
              <a:solidFill>
                <a:schemeClr val="tx1"/>
              </a:solidFill>
            </a:rPr>
            <a:t>Отраслевая» структура расходов</a:t>
          </a:r>
        </a:p>
        <a:p>
          <a:r>
            <a:rPr lang="ru-RU" sz="1600" dirty="0">
              <a:solidFill>
                <a:schemeClr val="tx1"/>
              </a:solidFill>
            </a:rPr>
            <a:t>- по функциям местного самоуправления</a:t>
          </a:r>
        </a:p>
        <a:p>
          <a:r>
            <a:rPr lang="ru-RU" sz="1200" dirty="0"/>
            <a:t> </a:t>
          </a:r>
        </a:p>
      </dgm:t>
    </dgm:pt>
    <dgm:pt modelId="{E64E3709-A610-4305-BE0E-7365B0E49806}" type="parTrans" cxnId="{A174332C-DFA0-467E-B255-5436FDBBF110}">
      <dgm:prSet/>
      <dgm:spPr/>
      <dgm:t>
        <a:bodyPr/>
        <a:lstStyle/>
        <a:p>
          <a:endParaRPr lang="ru-RU"/>
        </a:p>
      </dgm:t>
    </dgm:pt>
    <dgm:pt modelId="{7AEBAC25-B6A9-4B49-9C33-580AEEF78CCA}" type="sibTrans" cxnId="{A174332C-DFA0-467E-B255-5436FDBBF110}">
      <dgm:prSet/>
      <dgm:spPr/>
      <dgm:t>
        <a:bodyPr/>
        <a:lstStyle/>
        <a:p>
          <a:endParaRPr lang="ru-RU"/>
        </a:p>
      </dgm:t>
    </dgm:pt>
    <dgm:pt modelId="{F9EA507D-F2CF-41DD-90E9-2760E9F9F807}">
      <dgm:prSet custT="1"/>
      <dgm:spPr/>
      <dgm:t>
        <a:bodyPr/>
        <a:lstStyle/>
        <a:p>
          <a:endParaRPr lang="ru-RU"/>
        </a:p>
      </dgm:t>
    </dgm:pt>
    <dgm:pt modelId="{701781D1-185D-45BC-8771-D66AF2D120F0}" type="parTrans" cxnId="{23C5E6F3-5709-44F5-BA7E-A95AA3F41FC9}">
      <dgm:prSet/>
      <dgm:spPr/>
      <dgm:t>
        <a:bodyPr/>
        <a:lstStyle/>
        <a:p>
          <a:endParaRPr lang="ru-RU"/>
        </a:p>
      </dgm:t>
    </dgm:pt>
    <dgm:pt modelId="{5E77AF8D-9916-4CFD-BEB9-1461D1824804}" type="sibTrans" cxnId="{23C5E6F3-5709-44F5-BA7E-A95AA3F41FC9}">
      <dgm:prSet/>
      <dgm:spPr/>
      <dgm:t>
        <a:bodyPr/>
        <a:lstStyle/>
        <a:p>
          <a:endParaRPr lang="ru-RU"/>
        </a:p>
      </dgm:t>
    </dgm:pt>
    <dgm:pt modelId="{3040E474-7F25-4CEC-AAD5-8C2F034A6652}">
      <dgm:prSet custT="1"/>
      <dgm:spPr/>
      <dgm:t>
        <a:bodyPr/>
        <a:lstStyle/>
        <a:p>
          <a:endParaRPr lang="ru-RU" sz="2000" dirty="0"/>
        </a:p>
      </dgm:t>
    </dgm:pt>
    <dgm:pt modelId="{361F2F6C-C9C3-4E25-B7E9-9181621162ED}" type="parTrans" cxnId="{20EDF0BB-552D-49D4-BD3E-B52D3D7D8C35}">
      <dgm:prSet/>
      <dgm:spPr/>
      <dgm:t>
        <a:bodyPr/>
        <a:lstStyle/>
        <a:p>
          <a:endParaRPr lang="ru-RU"/>
        </a:p>
      </dgm:t>
    </dgm:pt>
    <dgm:pt modelId="{2B6FBBC2-1A60-4999-8BD2-A2CFFA6E9F9C}" type="sibTrans" cxnId="{20EDF0BB-552D-49D4-BD3E-B52D3D7D8C35}">
      <dgm:prSet/>
      <dgm:spPr/>
      <dgm:t>
        <a:bodyPr/>
        <a:lstStyle/>
        <a:p>
          <a:endParaRPr lang="ru-RU"/>
        </a:p>
      </dgm:t>
    </dgm:pt>
    <dgm:pt modelId="{E27E01CC-642F-4150-B3F9-D9F40A0039E8}">
      <dgm:prSet custT="1"/>
      <dgm:spPr/>
      <dgm:t>
        <a:bodyPr/>
        <a:lstStyle/>
        <a:p>
          <a:endParaRPr lang="ru-RU"/>
        </a:p>
      </dgm:t>
    </dgm:pt>
    <dgm:pt modelId="{57A50FD3-01E4-4B42-974C-7202FA7BE6BF}" type="parTrans" cxnId="{27BFE3AD-5D2C-49BB-A835-6194C29AE2AB}">
      <dgm:prSet/>
      <dgm:spPr/>
      <dgm:t>
        <a:bodyPr/>
        <a:lstStyle/>
        <a:p>
          <a:endParaRPr lang="ru-RU"/>
        </a:p>
      </dgm:t>
    </dgm:pt>
    <dgm:pt modelId="{4A9D4739-6251-486F-8E4E-311B988158DF}" type="sibTrans" cxnId="{27BFE3AD-5D2C-49BB-A835-6194C29AE2AB}">
      <dgm:prSet/>
      <dgm:spPr/>
      <dgm:t>
        <a:bodyPr/>
        <a:lstStyle/>
        <a:p>
          <a:endParaRPr lang="ru-RU"/>
        </a:p>
      </dgm:t>
    </dgm:pt>
    <dgm:pt modelId="{C9907D2D-29C8-459E-A864-ABA71D78912F}">
      <dgm:prSet custT="1"/>
      <dgm:spPr/>
      <dgm:t>
        <a:bodyPr/>
        <a:lstStyle/>
        <a:p>
          <a:endParaRPr lang="ru-RU" sz="2000" dirty="0"/>
        </a:p>
      </dgm:t>
    </dgm:pt>
    <dgm:pt modelId="{0B8C6350-A48A-4DE2-9E7D-47F317A529A5}" type="parTrans" cxnId="{41494EFE-70BE-41ED-95A9-4A57374B45D1}">
      <dgm:prSet/>
      <dgm:spPr/>
      <dgm:t>
        <a:bodyPr/>
        <a:lstStyle/>
        <a:p>
          <a:endParaRPr lang="ru-RU"/>
        </a:p>
      </dgm:t>
    </dgm:pt>
    <dgm:pt modelId="{C70D39C2-B7F4-4185-BA14-70A69AC6D50F}" type="sibTrans" cxnId="{41494EFE-70BE-41ED-95A9-4A57374B45D1}">
      <dgm:prSet/>
      <dgm:spPr/>
      <dgm:t>
        <a:bodyPr/>
        <a:lstStyle/>
        <a:p>
          <a:endParaRPr lang="ru-RU"/>
        </a:p>
      </dgm:t>
    </dgm:pt>
    <dgm:pt modelId="{70DE2214-663F-4D56-81A0-2D3285E2B5E2}">
      <dgm:prSet phldrT="[Текст]" custT="1"/>
      <dgm:spPr>
        <a:solidFill>
          <a:srgbClr val="FFFF0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«Ведомственная» структура расходов</a:t>
          </a:r>
        </a:p>
        <a:p>
          <a:r>
            <a:rPr lang="ru-RU" sz="1600" dirty="0">
              <a:solidFill>
                <a:schemeClr val="tx1"/>
              </a:solidFill>
            </a:rPr>
            <a:t>- по ведомствам</a:t>
          </a:r>
          <a:endParaRPr lang="ru-RU" sz="1600" dirty="0"/>
        </a:p>
      </dgm:t>
    </dgm:pt>
    <dgm:pt modelId="{00E7F517-33B4-4210-8841-3162CB63C4A8}" type="sibTrans" cxnId="{0677B436-24B9-4AFC-9D50-01A0F2AA7BFA}">
      <dgm:prSet/>
      <dgm:spPr/>
      <dgm:t>
        <a:bodyPr/>
        <a:lstStyle/>
        <a:p>
          <a:endParaRPr lang="ru-RU"/>
        </a:p>
      </dgm:t>
    </dgm:pt>
    <dgm:pt modelId="{45BAE810-D18E-461A-A1CC-BE6B77983D11}" type="parTrans" cxnId="{0677B436-24B9-4AFC-9D50-01A0F2AA7BFA}">
      <dgm:prSet/>
      <dgm:spPr/>
      <dgm:t>
        <a:bodyPr/>
        <a:lstStyle/>
        <a:p>
          <a:endParaRPr lang="ru-RU"/>
        </a:p>
      </dgm:t>
    </dgm:pt>
    <dgm:pt modelId="{52EEA9FA-1360-4952-B45E-B806079795BA}" type="pres">
      <dgm:prSet presAssocID="{951B6971-E89C-4457-8796-0A7FB9BC152E}" presName="composite" presStyleCnt="0">
        <dgm:presLayoutVars>
          <dgm:chMax val="1"/>
          <dgm:dir/>
          <dgm:resizeHandles val="exact"/>
        </dgm:presLayoutVars>
      </dgm:prSet>
      <dgm:spPr/>
    </dgm:pt>
    <dgm:pt modelId="{FBDABF97-7148-4AB8-9BCB-FCD38D0FC055}" type="pres">
      <dgm:prSet presAssocID="{E1C23D7D-D5A3-40FF-8E20-FF890174F6F7}" presName="roof" presStyleLbl="dkBgShp" presStyleIdx="0" presStyleCnt="2" custScaleY="171605" custLinFactNeighborY="-10029"/>
      <dgm:spPr/>
    </dgm:pt>
    <dgm:pt modelId="{BDA4957E-89E2-4541-9458-428CA8993A3C}" type="pres">
      <dgm:prSet presAssocID="{E1C23D7D-D5A3-40FF-8E20-FF890174F6F7}" presName="pillars" presStyleCnt="0"/>
      <dgm:spPr/>
    </dgm:pt>
    <dgm:pt modelId="{BB025F53-8747-4FCD-98A8-30A03858AF5A}" type="pres">
      <dgm:prSet presAssocID="{E1C23D7D-D5A3-40FF-8E20-FF890174F6F7}" presName="pillar1" presStyleLbl="node1" presStyleIdx="0" presStyleCnt="2" custScaleY="62615">
        <dgm:presLayoutVars>
          <dgm:bulletEnabled val="1"/>
        </dgm:presLayoutVars>
      </dgm:prSet>
      <dgm:spPr/>
    </dgm:pt>
    <dgm:pt modelId="{AAEFBC0F-D947-417D-8314-E6D769E83CD5}" type="pres">
      <dgm:prSet presAssocID="{70DE2214-663F-4D56-81A0-2D3285E2B5E2}" presName="pillarX" presStyleLbl="node1" presStyleIdx="1" presStyleCnt="2" custScaleX="107245" custScaleY="63001" custLinFactNeighborX="-49" custLinFactNeighborY="193">
        <dgm:presLayoutVars>
          <dgm:bulletEnabled val="1"/>
        </dgm:presLayoutVars>
      </dgm:prSet>
      <dgm:spPr/>
    </dgm:pt>
    <dgm:pt modelId="{67BBF1C5-DE1C-41C7-AEAB-A204BDE140D5}" type="pres">
      <dgm:prSet presAssocID="{E1C23D7D-D5A3-40FF-8E20-FF890174F6F7}" presName="base" presStyleLbl="dkBgShp" presStyleIdx="1" presStyleCnt="2"/>
      <dgm:spPr/>
    </dgm:pt>
  </dgm:ptLst>
  <dgm:cxnLst>
    <dgm:cxn modelId="{97E7ED05-F2EF-4D00-9775-1AEA3B54C12A}" type="presOf" srcId="{951B6971-E89C-4457-8796-0A7FB9BC152E}" destId="{52EEA9FA-1360-4952-B45E-B806079795BA}" srcOrd="0" destOrd="0" presId="urn:microsoft.com/office/officeart/2005/8/layout/hList3"/>
    <dgm:cxn modelId="{A174332C-DFA0-467E-B255-5436FDBBF110}" srcId="{E1C23D7D-D5A3-40FF-8E20-FF890174F6F7}" destId="{8BCAF8D2-F8CF-4A92-88A5-E9D62F83B9AF}" srcOrd="0" destOrd="0" parTransId="{E64E3709-A610-4305-BE0E-7365B0E49806}" sibTransId="{7AEBAC25-B6A9-4B49-9C33-580AEEF78CCA}"/>
    <dgm:cxn modelId="{0677B436-24B9-4AFC-9D50-01A0F2AA7BFA}" srcId="{E1C23D7D-D5A3-40FF-8E20-FF890174F6F7}" destId="{70DE2214-663F-4D56-81A0-2D3285E2B5E2}" srcOrd="1" destOrd="0" parTransId="{45BAE810-D18E-461A-A1CC-BE6B77983D11}" sibTransId="{00E7F517-33B4-4210-8841-3162CB63C4A8}"/>
    <dgm:cxn modelId="{4DAD6079-4EEF-49D5-8207-B6CCB097206D}" srcId="{951B6971-E89C-4457-8796-0A7FB9BC152E}" destId="{E1C23D7D-D5A3-40FF-8E20-FF890174F6F7}" srcOrd="0" destOrd="0" parTransId="{54978B0A-99ED-4DFB-962C-BB2022D6DB7F}" sibTransId="{C5F11859-41E0-43ED-B496-9097B59E90E9}"/>
    <dgm:cxn modelId="{BCC2AA7E-50F6-4C18-A8DB-78D6D23C1358}" type="presOf" srcId="{8BCAF8D2-F8CF-4A92-88A5-E9D62F83B9AF}" destId="{BB025F53-8747-4FCD-98A8-30A03858AF5A}" srcOrd="0" destOrd="0" presId="urn:microsoft.com/office/officeart/2005/8/layout/hList3"/>
    <dgm:cxn modelId="{B9722481-3DED-46CE-96DF-6599C96FF968}" type="presOf" srcId="{70DE2214-663F-4D56-81A0-2D3285E2B5E2}" destId="{AAEFBC0F-D947-417D-8314-E6D769E83CD5}" srcOrd="0" destOrd="0" presId="urn:microsoft.com/office/officeart/2005/8/layout/hList3"/>
    <dgm:cxn modelId="{27BFE3AD-5D2C-49BB-A835-6194C29AE2AB}" srcId="{951B6971-E89C-4457-8796-0A7FB9BC152E}" destId="{E27E01CC-642F-4150-B3F9-D9F40A0039E8}" srcOrd="1" destOrd="0" parTransId="{57A50FD3-01E4-4B42-974C-7202FA7BE6BF}" sibTransId="{4A9D4739-6251-486F-8E4E-311B988158DF}"/>
    <dgm:cxn modelId="{20EDF0BB-552D-49D4-BD3E-B52D3D7D8C35}" srcId="{951B6971-E89C-4457-8796-0A7FB9BC152E}" destId="{3040E474-7F25-4CEC-AAD5-8C2F034A6652}" srcOrd="4" destOrd="0" parTransId="{361F2F6C-C9C3-4E25-B7E9-9181621162ED}" sibTransId="{2B6FBBC2-1A60-4999-8BD2-A2CFFA6E9F9C}"/>
    <dgm:cxn modelId="{23C5E6F3-5709-44F5-BA7E-A95AA3F41FC9}" srcId="{951B6971-E89C-4457-8796-0A7FB9BC152E}" destId="{F9EA507D-F2CF-41DD-90E9-2760E9F9F807}" srcOrd="3" destOrd="0" parTransId="{701781D1-185D-45BC-8771-D66AF2D120F0}" sibTransId="{5E77AF8D-9916-4CFD-BEB9-1461D1824804}"/>
    <dgm:cxn modelId="{5BE05AF7-8B4B-4903-81C6-B2EC8DD5D9B3}" type="presOf" srcId="{E1C23D7D-D5A3-40FF-8E20-FF890174F6F7}" destId="{FBDABF97-7148-4AB8-9BCB-FCD38D0FC055}" srcOrd="0" destOrd="0" presId="urn:microsoft.com/office/officeart/2005/8/layout/hList3"/>
    <dgm:cxn modelId="{41494EFE-70BE-41ED-95A9-4A57374B45D1}" srcId="{951B6971-E89C-4457-8796-0A7FB9BC152E}" destId="{C9907D2D-29C8-459E-A864-ABA71D78912F}" srcOrd="2" destOrd="0" parTransId="{0B8C6350-A48A-4DE2-9E7D-47F317A529A5}" sibTransId="{C70D39C2-B7F4-4185-BA14-70A69AC6D50F}"/>
    <dgm:cxn modelId="{8B540B61-C385-4DA7-817F-41338025A085}" type="presParOf" srcId="{52EEA9FA-1360-4952-B45E-B806079795BA}" destId="{FBDABF97-7148-4AB8-9BCB-FCD38D0FC055}" srcOrd="0" destOrd="0" presId="urn:microsoft.com/office/officeart/2005/8/layout/hList3"/>
    <dgm:cxn modelId="{8E9456CD-B0F6-417B-8721-A22E7A240AB4}" type="presParOf" srcId="{52EEA9FA-1360-4952-B45E-B806079795BA}" destId="{BDA4957E-89E2-4541-9458-428CA8993A3C}" srcOrd="1" destOrd="0" presId="urn:microsoft.com/office/officeart/2005/8/layout/hList3"/>
    <dgm:cxn modelId="{3BA54380-93CC-4652-AE18-1FF0101F7CB3}" type="presParOf" srcId="{BDA4957E-89E2-4541-9458-428CA8993A3C}" destId="{BB025F53-8747-4FCD-98A8-30A03858AF5A}" srcOrd="0" destOrd="0" presId="urn:microsoft.com/office/officeart/2005/8/layout/hList3"/>
    <dgm:cxn modelId="{D8E9BE57-DD4F-4076-96A2-BD0B6FCFF4EB}" type="presParOf" srcId="{BDA4957E-89E2-4541-9458-428CA8993A3C}" destId="{AAEFBC0F-D947-417D-8314-E6D769E83CD5}" srcOrd="1" destOrd="0" presId="urn:microsoft.com/office/officeart/2005/8/layout/hList3"/>
    <dgm:cxn modelId="{363F1835-E58C-4474-B919-83A27E502CED}" type="presParOf" srcId="{52EEA9FA-1360-4952-B45E-B806079795BA}" destId="{67BBF1C5-DE1C-41C7-AEAB-A204BDE140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ABF97-7148-4AB8-9BCB-FCD38D0FC055}">
      <dsp:nvSpPr>
        <dsp:cNvPr id="0" name=""/>
        <dsp:cNvSpPr/>
      </dsp:nvSpPr>
      <dsp:spPr>
        <a:xfrm>
          <a:off x="0" y="0"/>
          <a:ext cx="8784976" cy="85982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Доходы бюджета городского округа «Котлас»–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 поступающие в бюджет денежные средства 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(налоговые, неналоговые, а также безвозмездные поступления)</a:t>
          </a:r>
        </a:p>
      </dsp:txBody>
      <dsp:txXfrm>
        <a:off x="0" y="0"/>
        <a:ext cx="8784976" cy="859827"/>
      </dsp:txXfrm>
    </dsp:sp>
    <dsp:sp modelId="{BB025F53-8747-4FCD-98A8-30A03858AF5A}">
      <dsp:nvSpPr>
        <dsp:cNvPr id="0" name=""/>
        <dsp:cNvSpPr/>
      </dsp:nvSpPr>
      <dsp:spPr>
        <a:xfrm>
          <a:off x="2432" y="859827"/>
          <a:ext cx="2732436" cy="1805638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НАЛОГОВЫЕ ДОХОДЫ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</a:t>
          </a:r>
        </a:p>
      </dsp:txBody>
      <dsp:txXfrm>
        <a:off x="2432" y="859827"/>
        <a:ext cx="2732436" cy="1805638"/>
      </dsp:txXfrm>
    </dsp:sp>
    <dsp:sp modelId="{AAEFBC0F-D947-417D-8314-E6D769E83CD5}">
      <dsp:nvSpPr>
        <dsp:cNvPr id="0" name=""/>
        <dsp:cNvSpPr/>
      </dsp:nvSpPr>
      <dsp:spPr>
        <a:xfrm>
          <a:off x="2733530" y="849869"/>
          <a:ext cx="3315237" cy="1832524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НЕНАЛОГОВЫЕ ДОХОДЫ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платежи в виде штрафов и иных санкций за нарушение законодательства и иные неналоговые доходы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</a:t>
          </a:r>
        </a:p>
      </dsp:txBody>
      <dsp:txXfrm>
        <a:off x="2733530" y="849869"/>
        <a:ext cx="3315237" cy="1832524"/>
      </dsp:txXfrm>
    </dsp:sp>
    <dsp:sp modelId="{E6345384-D304-4157-B448-224D3D768181}">
      <dsp:nvSpPr>
        <dsp:cNvPr id="0" name=""/>
        <dsp:cNvSpPr/>
      </dsp:nvSpPr>
      <dsp:spPr>
        <a:xfrm>
          <a:off x="6050106" y="859827"/>
          <a:ext cx="2732436" cy="1805638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БЕЗВОЗМЕЗДНЫЕ ПОСТУПЛЕНИЯ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6050106" y="859827"/>
        <a:ext cx="2732436" cy="1805638"/>
      </dsp:txXfrm>
    </dsp:sp>
    <dsp:sp modelId="{67BBF1C5-DE1C-41C7-AEAB-A204BDE140D5}">
      <dsp:nvSpPr>
        <dsp:cNvPr id="0" name=""/>
        <dsp:cNvSpPr/>
      </dsp:nvSpPr>
      <dsp:spPr>
        <a:xfrm>
          <a:off x="0" y="2665466"/>
          <a:ext cx="8784976" cy="20062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551EA-27C3-4E74-914D-1777917A98CD}">
      <dsp:nvSpPr>
        <dsp:cNvPr id="0" name=""/>
        <dsp:cNvSpPr/>
      </dsp:nvSpPr>
      <dsp:spPr>
        <a:xfrm rot="16200000">
          <a:off x="1530170" y="-1530170"/>
          <a:ext cx="1332147" cy="4392488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ДОТАЦИИ</a:t>
          </a:r>
          <a:r>
            <a:rPr lang="ru-RU" sz="1200" kern="1200" dirty="0">
              <a:solidFill>
                <a:schemeClr val="tx1"/>
              </a:solidFill>
            </a:rPr>
            <a:t> предоставляются на безвозмездной и безвозвратной основе без установления направлений и (или) условий их использования</a:t>
          </a:r>
        </a:p>
      </dsp:txBody>
      <dsp:txXfrm rot="5400000">
        <a:off x="0" y="0"/>
        <a:ext cx="4392488" cy="999111"/>
      </dsp:txXfrm>
    </dsp:sp>
    <dsp:sp modelId="{8B462C42-CDD9-4FEB-8157-1B8A89082D86}">
      <dsp:nvSpPr>
        <dsp:cNvPr id="0" name=""/>
        <dsp:cNvSpPr/>
      </dsp:nvSpPr>
      <dsp:spPr>
        <a:xfrm>
          <a:off x="4392488" y="0"/>
          <a:ext cx="4392488" cy="1332147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СУБСИДИИ </a:t>
          </a:r>
          <a:r>
            <a:rPr lang="ru-RU" sz="1200" kern="1200" dirty="0">
              <a:solidFill>
                <a:schemeClr val="tx1"/>
              </a:solidFill>
            </a:rPr>
            <a:t>предоставляются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</a:r>
        </a:p>
      </dsp:txBody>
      <dsp:txXfrm>
        <a:off x="4392488" y="0"/>
        <a:ext cx="4392488" cy="999111"/>
      </dsp:txXfrm>
    </dsp:sp>
    <dsp:sp modelId="{AAD29508-3DA7-4CF8-AC49-CCA2C719CFCE}">
      <dsp:nvSpPr>
        <dsp:cNvPr id="0" name=""/>
        <dsp:cNvSpPr/>
      </dsp:nvSpPr>
      <dsp:spPr>
        <a:xfrm rot="10800000">
          <a:off x="0" y="1332147"/>
          <a:ext cx="4392488" cy="1332147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СУБВЕНЦИИ </a:t>
          </a:r>
          <a:r>
            <a:rPr lang="ru-RU" sz="1200" kern="1200" dirty="0">
              <a:solidFill>
                <a:schemeClr val="tx1"/>
              </a:solidFill>
            </a:rPr>
            <a:t>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</a:p>
      </dsp:txBody>
      <dsp:txXfrm rot="10800000">
        <a:off x="0" y="1665184"/>
        <a:ext cx="4392488" cy="999111"/>
      </dsp:txXfrm>
    </dsp:sp>
    <dsp:sp modelId="{CB0567A5-3AC2-4EFB-8843-2855E1BB7D5B}">
      <dsp:nvSpPr>
        <dsp:cNvPr id="0" name=""/>
        <dsp:cNvSpPr/>
      </dsp:nvSpPr>
      <dsp:spPr>
        <a:xfrm rot="5400000">
          <a:off x="5922658" y="-234029"/>
          <a:ext cx="1332147" cy="4392488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ИНЫЕ МЕЖБЮДЖЕТНЫЕ ТРАНСФЕРТЫ </a:t>
          </a:r>
          <a:r>
            <a:rPr lang="ru-RU" sz="1200" kern="1200" dirty="0">
              <a:solidFill>
                <a:schemeClr val="tx1"/>
              </a:solidFill>
            </a:rPr>
            <a:t>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</a:p>
      </dsp:txBody>
      <dsp:txXfrm rot="-5400000">
        <a:off x="4392488" y="1629177"/>
        <a:ext cx="4392488" cy="999111"/>
      </dsp:txXfrm>
    </dsp:sp>
    <dsp:sp modelId="{3A5C6C19-F3ED-43D9-A29A-7733BDE97EE8}">
      <dsp:nvSpPr>
        <dsp:cNvPr id="0" name=""/>
        <dsp:cNvSpPr/>
      </dsp:nvSpPr>
      <dsp:spPr>
        <a:xfrm>
          <a:off x="2160238" y="999110"/>
          <a:ext cx="4464498" cy="666073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МЕЖБЮДЖЕТНЫЕ ТРАНСФЕРТЫ</a:t>
          </a:r>
          <a:r>
            <a:rPr lang="ru-RU" sz="1200" kern="1200" dirty="0">
              <a:solidFill>
                <a:schemeClr val="tx1"/>
              </a:solidFill>
            </a:rPr>
            <a:t> – средства, предоставляемые одним бюджетом бюджетной системы РФ другому бюджету бюджетной системы РФ</a:t>
          </a:r>
        </a:p>
      </dsp:txBody>
      <dsp:txXfrm>
        <a:off x="2192753" y="1031625"/>
        <a:ext cx="4399468" cy="601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ABF97-7148-4AB8-9BCB-FCD38D0FC055}">
      <dsp:nvSpPr>
        <dsp:cNvPr id="0" name=""/>
        <dsp:cNvSpPr/>
      </dsp:nvSpPr>
      <dsp:spPr>
        <a:xfrm>
          <a:off x="0" y="-104411"/>
          <a:ext cx="8784976" cy="1000911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Расходы бюджета городского округа «Котлас»–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  выплачиваемые из бюджета денежные средства, за исключением средств, являющихся источниками финансирования дефицита бюджета</a:t>
          </a:r>
        </a:p>
      </dsp:txBody>
      <dsp:txXfrm>
        <a:off x="0" y="-104411"/>
        <a:ext cx="8784976" cy="1000911"/>
      </dsp:txXfrm>
    </dsp:sp>
    <dsp:sp modelId="{BB025F53-8747-4FCD-98A8-30A03858AF5A}">
      <dsp:nvSpPr>
        <dsp:cNvPr id="0" name=""/>
        <dsp:cNvSpPr/>
      </dsp:nvSpPr>
      <dsp:spPr>
        <a:xfrm>
          <a:off x="899" y="916632"/>
          <a:ext cx="4238064" cy="766943"/>
        </a:xfrm>
        <a:prstGeom prst="rect">
          <a:avLst/>
        </a:prstGeom>
        <a:solidFill>
          <a:srgbClr val="FFFF0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«</a:t>
          </a:r>
          <a:r>
            <a:rPr lang="ru-RU" sz="2000" b="1" kern="1200" dirty="0">
              <a:solidFill>
                <a:schemeClr val="tx1"/>
              </a:solidFill>
            </a:rPr>
            <a:t>Отраслевая» структура расходов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- по функциям местного самоуправления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</a:t>
          </a:r>
        </a:p>
      </dsp:txBody>
      <dsp:txXfrm>
        <a:off x="899" y="916632"/>
        <a:ext cx="4238064" cy="766943"/>
      </dsp:txXfrm>
    </dsp:sp>
    <dsp:sp modelId="{AAEFBC0F-D947-417D-8314-E6D769E83CD5}">
      <dsp:nvSpPr>
        <dsp:cNvPr id="0" name=""/>
        <dsp:cNvSpPr/>
      </dsp:nvSpPr>
      <dsp:spPr>
        <a:xfrm>
          <a:off x="4236887" y="916632"/>
          <a:ext cx="4545112" cy="771671"/>
        </a:xfrm>
        <a:prstGeom prst="rect">
          <a:avLst/>
        </a:prstGeom>
        <a:solidFill>
          <a:srgbClr val="FFFF0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«Ведомственная» структура расходов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- по ведомствам</a:t>
          </a:r>
          <a:endParaRPr lang="ru-RU" sz="1600" kern="1200" dirty="0"/>
        </a:p>
      </dsp:txBody>
      <dsp:txXfrm>
        <a:off x="4236887" y="916632"/>
        <a:ext cx="4545112" cy="771671"/>
      </dsp:txXfrm>
    </dsp:sp>
    <dsp:sp modelId="{67BBF1C5-DE1C-41C7-AEAB-A204BDE140D5}">
      <dsp:nvSpPr>
        <dsp:cNvPr id="0" name=""/>
        <dsp:cNvSpPr/>
      </dsp:nvSpPr>
      <dsp:spPr>
        <a:xfrm>
          <a:off x="0" y="1912532"/>
          <a:ext cx="8784976" cy="1360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7618" cy="49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3" tIns="45864" rIns="91723" bIns="45864" numCol="1" anchor="t" anchorCtr="0" compatLnSpc="1">
            <a:prstTxWarp prst="textNoShape">
              <a:avLst/>
            </a:prstTxWarp>
          </a:bodyPr>
          <a:lstStyle>
            <a:lvl1pPr defTabSz="918012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015" y="1"/>
            <a:ext cx="2937618" cy="49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3" tIns="45864" rIns="91723" bIns="45864" numCol="1" anchor="t" anchorCtr="0" compatLnSpc="1">
            <a:prstTxWarp prst="textNoShape">
              <a:avLst/>
            </a:prstTxWarp>
          </a:bodyPr>
          <a:lstStyle>
            <a:lvl1pPr algn="r" defTabSz="918012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9775"/>
            <a:ext cx="4943475" cy="3706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548" y="4689712"/>
            <a:ext cx="5425117" cy="444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3" tIns="45864" rIns="91723" bIns="45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273"/>
            <a:ext cx="2937618" cy="49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3" tIns="45864" rIns="91723" bIns="45864" numCol="1" anchor="b" anchorCtr="0" compatLnSpc="1">
            <a:prstTxWarp prst="textNoShape">
              <a:avLst/>
            </a:prstTxWarp>
          </a:bodyPr>
          <a:lstStyle>
            <a:lvl1pPr defTabSz="918012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015" y="9376273"/>
            <a:ext cx="2937618" cy="49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3" tIns="45864" rIns="91723" bIns="45864" numCol="1" anchor="b" anchorCtr="0" compatLnSpc="1">
            <a:prstTxWarp prst="textNoShape">
              <a:avLst/>
            </a:prstTxWarp>
          </a:bodyPr>
          <a:lstStyle>
            <a:lvl1pPr algn="r" defTabSz="918012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C06AF42-337E-44F2-9373-830AA6356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07877C-A1EA-4ABE-AD7C-407E747F175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0D802-17BD-4951-822B-8DAE086DE4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D65D-5BA6-401A-BB78-90B8D72CE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0A69-7678-48AA-8C85-BC5AC87D5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CA47-059D-45A6-97A1-F28F8676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BBB89-B26C-48F5-92DE-E746D5729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89722-DAB6-46A9-BE92-939558346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2B16A-AA30-42AA-81E5-5F705B9C7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ACCE-EE8C-48AF-8296-CADCAF6ED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CC82-20C5-421A-884F-BF3A91A8F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71653-0B45-4CE9-A851-653D43FEB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41E0-FFE9-40B7-BBB2-EFD829129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736A-4345-4B37-B708-E0F7B26BC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4131-68AE-4C7A-A514-0FA1B493D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6B225-ECBE-4BF6-A21F-4D62B4DBB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1D3FE0-F42A-4337-BB3D-017FD7107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59" r:id="rId4"/>
    <p:sldLayoutId id="2147483965" r:id="rId5"/>
    <p:sldLayoutId id="2147483960" r:id="rId6"/>
    <p:sldLayoutId id="2147483966" r:id="rId7"/>
    <p:sldLayoutId id="2147483967" r:id="rId8"/>
    <p:sldLayoutId id="2147483968" r:id="rId9"/>
    <p:sldLayoutId id="2147483961" r:id="rId10"/>
    <p:sldLayoutId id="2147483969" r:id="rId11"/>
    <p:sldLayoutId id="2147483970" r:id="rId12"/>
    <p:sldLayoutId id="214748397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476250"/>
            <a:ext cx="8318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5" name="Rectangle 7"/>
          <p:cNvSpPr>
            <a:spLocks noGrp="1"/>
          </p:cNvSpPr>
          <p:nvPr>
            <p:ph type="ctrTitle" idx="4294967295"/>
          </p:nvPr>
        </p:nvSpPr>
        <p:spPr bwMode="auto">
          <a:xfrm>
            <a:off x="1979613" y="5516563"/>
            <a:ext cx="4824412" cy="7207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none" dirty="0">
                <a:solidFill>
                  <a:srgbClr val="663300"/>
                </a:solidFill>
                <a:effectLst/>
                <a:latin typeface="Times New Roman" pitchFamily="18" charset="0"/>
              </a:rPr>
              <a:t>Городской округ «Котлас»</a:t>
            </a:r>
            <a:br>
              <a:rPr lang="ru-RU" sz="2000" b="1" cap="none" dirty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r>
              <a:rPr lang="ru-RU" sz="2000" b="1" cap="none" dirty="0">
                <a:solidFill>
                  <a:srgbClr val="663300"/>
                </a:solidFill>
                <a:effectLst/>
                <a:latin typeface="Times New Roman" pitchFamily="18" charset="0"/>
              </a:rPr>
              <a:t> ноябрь 2020 года</a:t>
            </a:r>
          </a:p>
        </p:txBody>
      </p:sp>
      <p:sp>
        <p:nvSpPr>
          <p:cNvPr id="12292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31913" y="3284538"/>
            <a:ext cx="6400800" cy="1752600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rgbClr val="000099"/>
                </a:solidFill>
              </a:rPr>
              <a:t>БЮДЖЕТ ДЛЯ ГРАЖДАН</a:t>
            </a:r>
          </a:p>
          <a:p>
            <a:pPr algn="ctr" eaLnBrk="1" hangingPunct="1"/>
            <a:r>
              <a:rPr lang="ru-RU" sz="2000" b="1" dirty="0">
                <a:solidFill>
                  <a:srgbClr val="000099"/>
                </a:solidFill>
              </a:rPr>
              <a:t>на основе проекта решения Собрания депутатов городского округа «Котлас» </a:t>
            </a:r>
          </a:p>
          <a:p>
            <a:pPr algn="ctr" eaLnBrk="1" hangingPunct="1"/>
            <a:r>
              <a:rPr lang="ru-RU" sz="2000" b="1" dirty="0">
                <a:solidFill>
                  <a:srgbClr val="000099"/>
                </a:solidFill>
              </a:rPr>
              <a:t>«О бюджете городского округа «Котлас»</a:t>
            </a:r>
          </a:p>
          <a:p>
            <a:pPr algn="ctr" eaLnBrk="1" hangingPunct="1"/>
            <a:r>
              <a:rPr lang="ru-RU" sz="2000" b="1" dirty="0">
                <a:solidFill>
                  <a:srgbClr val="000099"/>
                </a:solidFill>
              </a:rPr>
              <a:t>на 2021 год и на плановый период 2022 и 2023 годов»</a:t>
            </a:r>
          </a:p>
          <a:p>
            <a:pPr eaLnBrk="1" hangingPunct="1"/>
            <a:endParaRPr lang="ru-RU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75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46721"/>
              </p:ext>
            </p:extLst>
          </p:nvPr>
        </p:nvGraphicFramePr>
        <p:xfrm>
          <a:off x="251520" y="1340768"/>
          <a:ext cx="8784976" cy="5112851"/>
        </p:xfrm>
        <a:graphic>
          <a:graphicData uri="http://schemas.openxmlformats.org/drawingml/2006/table">
            <a:tbl>
              <a:tblPr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Дотации бюджетам муниципальных образований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201 794,5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Субсидии бюджетам муниципальных образований, </a:t>
                      </a:r>
                      <a:r>
                        <a:rPr kumimoji="0" lang="ru-RU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329 076,2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софинансирование вопросов местного значения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101 066,8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9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26 125,6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0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средств- Фонда содействия реформированию жилищно-коммунального хозяйства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19 600,0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реализацию мероприятий по стимулированию программ развития жилищного строительства субъектов Российской Федерации (Строительство школы на 860 мест в г. Котласе)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69 006,9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Субсидия на организацию бесплатного горячего питания обучающихся, получающих начальное общее образование в муниципальных образовательных организациях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93 814,4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 бюджетам муниципальных образования, </a:t>
                      </a:r>
                      <a:r>
                        <a:rPr kumimoji="0" lang="ru-RU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972 208,2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Субвенции на выполнение передаваемых полномочий субъектов РФ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18 511,5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Субвенции на реализацию образовательных программ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893 588,8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 на компенсацию части родительской платы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39 278,8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796,0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rint MT Shadow" pitchFamily="82" charset="0"/>
                        </a:rPr>
                        <a:t>ИТОГО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1 503 874,9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1556" name="Rectangle 52"/>
          <p:cNvSpPr>
            <a:spLocks/>
          </p:cNvSpPr>
          <p:nvPr/>
        </p:nvSpPr>
        <p:spPr bwMode="auto">
          <a:xfrm>
            <a:off x="250825" y="0"/>
            <a:ext cx="8686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БЕЗВОЗМЕЗДНЫЕ ПОСТУПЛЕНИЯ В БЮДЖЕТ ГОРОДСКОГО ОКРУГА «КОТЛАС» НА 2021 ГОД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90511129"/>
              </p:ext>
            </p:extLst>
          </p:nvPr>
        </p:nvGraphicFramePr>
        <p:xfrm>
          <a:off x="179512" y="1124745"/>
          <a:ext cx="878497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3955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Формирование РАСХОДОВ бюджета</a:t>
            </a:r>
          </a:p>
        </p:txBody>
      </p:sp>
      <p:sp>
        <p:nvSpPr>
          <p:cNvPr id="2" name="Скругленный прямоугольник 10">
            <a:extLst>
              <a:ext uri="{FF2B5EF4-FFF2-40B4-BE49-F238E27FC236}">
                <a16:creationId xmlns:a16="http://schemas.microsoft.com/office/drawing/2014/main" id="{DC0AB86C-B673-43C4-AB76-75805AB62E8B}"/>
              </a:ext>
            </a:extLst>
          </p:cNvPr>
          <p:cNvSpPr/>
          <p:nvPr/>
        </p:nvSpPr>
        <p:spPr>
          <a:xfrm>
            <a:off x="153569" y="3573016"/>
            <a:ext cx="4176465" cy="2751276"/>
          </a:xfrm>
          <a:prstGeom prst="roundRect">
            <a:avLst>
              <a:gd name="adj" fmla="val 20131"/>
            </a:avLst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«Отраслевая» структура расходов </a:t>
            </a:r>
            <a:r>
              <a:rPr lang="ru-RU" dirty="0">
                <a:solidFill>
                  <a:schemeClr val="tx1"/>
                </a:solidFill>
              </a:rPr>
              <a:t>формируется в разрезе разделов, подразделов </a:t>
            </a:r>
            <a:r>
              <a:rPr lang="ru-RU" b="0" i="0" u="none" strike="noStrike" baseline="0" dirty="0">
                <a:solidFill>
                  <a:schemeClr val="tx1"/>
                </a:solidFill>
              </a:rPr>
              <a:t>классификации расходов, которые являются едиными и используются при составлении, утверждении и исполнении бюджетов всех уровней бюджетной системы Российской Федерации</a:t>
            </a:r>
          </a:p>
          <a:p>
            <a:pPr lvl="0"/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10">
            <a:extLst>
              <a:ext uri="{FF2B5EF4-FFF2-40B4-BE49-F238E27FC236}">
                <a16:creationId xmlns:a16="http://schemas.microsoft.com/office/drawing/2014/main" id="{B6B73998-10A1-4879-A9F2-1199FA885B62}"/>
              </a:ext>
            </a:extLst>
          </p:cNvPr>
          <p:cNvSpPr/>
          <p:nvPr/>
        </p:nvSpPr>
        <p:spPr>
          <a:xfrm>
            <a:off x="4716016" y="3573016"/>
            <a:ext cx="4248472" cy="2751276"/>
          </a:xfrm>
          <a:prstGeom prst="roundRect">
            <a:avLst>
              <a:gd name="adj" fmla="val 20131"/>
            </a:avLst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«Ведомственная» структура расходов </a:t>
            </a:r>
            <a:r>
              <a:rPr lang="ru-RU" dirty="0">
                <a:solidFill>
                  <a:schemeClr val="tx1"/>
                </a:solidFill>
              </a:rPr>
              <a:t>формируется в разрезе главных распорядителей бюджетных средств, перечень которых устанавливается решением о бюджете в составе ведомственной структуры расходов</a:t>
            </a:r>
            <a:endParaRPr lang="ru-RU" b="0" i="0" u="none" strike="noStrike" baseline="0" dirty="0">
              <a:solidFill>
                <a:schemeClr val="tx1"/>
              </a:solidFill>
            </a:endParaRPr>
          </a:p>
          <a:p>
            <a:pPr lvl="0"/>
            <a:endParaRPr lang="ru-RU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753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45" name="Group 9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6670001"/>
              </p:ext>
            </p:extLst>
          </p:nvPr>
        </p:nvGraphicFramePr>
        <p:xfrm>
          <a:off x="250825" y="1125538"/>
          <a:ext cx="8821769" cy="5574749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раздел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год,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185 378,6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171 506,3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171 736,0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03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18 944,5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17 454,5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17 454,5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04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135 647,0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125 217,3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114 058,7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05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129 049,0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295 629,5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254 336,7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1 981,0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1 981,0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1 981,0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28097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07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1 443 518,5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1 415 861,2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1 448 671,1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08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156 435,6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161 313,7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155 575,0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153 281,9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144 794,7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61 746,5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61 700,0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59 445,1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59 445,1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9 462,8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9 462,8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9 462,8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25 521,2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26 852,9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31 763,6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Условно утверждаемые расходы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27 858,0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57 431,0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РАСХОДОВ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2 320 920,1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2 457 377,0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2 383 662,0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42" name="Rectangle 90"/>
          <p:cNvSpPr>
            <a:spLocks/>
          </p:cNvSpPr>
          <p:nvPr/>
        </p:nvSpPr>
        <p:spPr bwMode="auto">
          <a:xfrm>
            <a:off x="0" y="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«ОТРАСЛЕВАЯ» СТРУКТУРА РАСХОДОВ БЮДЖЕТА ГОРОДСКОГО ОКРУГА «КОТЛАС» </a:t>
            </a:r>
          </a:p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2021 год и на плановый период 2022 и 2023 годов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536" y="188640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«ОТРАСЛЕВАЯ» СТРУКТУРА РАСХОДОВ БЮДЖЕТА ГОРОДСКОГО ОКРУГА «КОТЛАС» в 2021 году</a:t>
            </a: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394937"/>
              </p:ext>
            </p:extLst>
          </p:nvPr>
        </p:nvGraphicFramePr>
        <p:xfrm>
          <a:off x="251520" y="1412776"/>
          <a:ext cx="8768432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45" name="Group 9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2978419"/>
              </p:ext>
            </p:extLst>
          </p:nvPr>
        </p:nvGraphicFramePr>
        <p:xfrm>
          <a:off x="250825" y="1125538"/>
          <a:ext cx="8713663" cy="5651818"/>
        </p:xfrm>
        <a:graphic>
          <a:graphicData uri="http://schemas.openxmlformats.org/drawingml/2006/table">
            <a:tbl>
              <a:tblPr/>
              <a:tblGrid>
                <a:gridCol w="4033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год,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Финансовое управление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54 795,6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56 127,3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61 038,0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5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Комитет по управлению имуществом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35 172,2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27 582,4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25 333,5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74 943,0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71 740,6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71 558,2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городского хозяйства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253 566,3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229 187,4 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376 949,5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Вычегодского административного округа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4 781,8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28097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экономического развития администрации 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107 906,2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214 249,9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14 062,3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по социальным вопросам администрации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1 774 990,0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1 811 128,1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1 757 786,2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Собрание депутатов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14 765,0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14 765,0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14 765,0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РАСХОДОВ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2 320 920,1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2 457 377,0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2 383 662,0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42" name="Rectangle 90"/>
          <p:cNvSpPr>
            <a:spLocks/>
          </p:cNvSpPr>
          <p:nvPr/>
        </p:nvSpPr>
        <p:spPr bwMode="auto">
          <a:xfrm>
            <a:off x="0" y="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«ВЕДОМСТВЕННАЯ» СТРУКТУРА РАСХОДОВ БЮДЖЕТА ГОРОДСКОГО ОКРУГА «КОТЛАС» </a:t>
            </a:r>
          </a:p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2021 год и на плановый период 2022 и 2023 годов</a:t>
            </a:r>
          </a:p>
        </p:txBody>
      </p:sp>
    </p:spTree>
    <p:extLst>
      <p:ext uri="{BB962C8B-B14F-4D97-AF65-F5344CB8AC3E}">
        <p14:creationId xmlns:p14="http://schemas.microsoft.com/office/powerpoint/2010/main" val="34143833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536" y="188640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«ВЕДОМСТВЕННАЯ» СТРУКТУРА РАСХОДОВ БЮДЖЕТА ГОРОДСКОГО ОКРУГА «КОТЛАС»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2021 году</a:t>
            </a: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514784"/>
              </p:ext>
            </p:extLst>
          </p:nvPr>
        </p:nvGraphicFramePr>
        <p:xfrm>
          <a:off x="337672" y="908720"/>
          <a:ext cx="8194768" cy="546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871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</a:rPr>
              <a:t>Муниципальные программы </a:t>
            </a:r>
            <a:br>
              <a:rPr lang="ru-RU" sz="28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</a:rPr>
              <a:t>городского округа «Котлас»</a:t>
            </a: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042934"/>
              </p:ext>
            </p:extLst>
          </p:nvPr>
        </p:nvGraphicFramePr>
        <p:xfrm>
          <a:off x="323850" y="1196975"/>
          <a:ext cx="8208963" cy="5184776"/>
        </p:xfrm>
        <a:graphic>
          <a:graphicData uri="http://schemas.openxmlformats.org/drawingml/2006/table">
            <a:tbl>
              <a:tblPr/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Количество муниципальных программ, ед.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3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Расходы на реализацию муниципальных программ, тыс.руб.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2 305 876,1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2 414 215,8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2 311 204,0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Удельный вес в общем объеме расходов, %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99,4 %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98,2 %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97,0 %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395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Финансовое управление городского округа «Котлас»</a:t>
            </a:r>
            <a:r>
              <a:rPr lang="ru-RU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5654"/>
              </p:ext>
            </p:extLst>
          </p:nvPr>
        </p:nvGraphicFramePr>
        <p:xfrm>
          <a:off x="301752" y="1772816"/>
          <a:ext cx="8686800" cy="4829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6845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1168866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104428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1136805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72782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17278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Наименование расходов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2021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2022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2023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686316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/>
                        </a:rPr>
                        <a:t>Муниципальная программа городского округа Архангельской области "Котлас" "Управление муниципальными финансами городского округа "Котлас" на 2014-2024 годы", в том числе: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400" b="1">
                          <a:effectLst/>
                        </a:rPr>
                        <a:t>54 795,6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</a:rPr>
                        <a:t>56 127,3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</a:rPr>
                        <a:t>61 038,0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514736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</a:rPr>
                        <a:t>Обеспечение формирования, утверждения, исполнения бюджета муниципального образования «Котлас» и контроля за его исполнением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20 668,8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20 668,8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dirty="0">
                          <a:effectLst/>
                        </a:rPr>
                        <a:t>20 668,8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514736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</a:rPr>
                        <a:t>Гарантии и компенсации для лиц, работающих в органах местного самоуправления и муниципальных учреждениях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dirty="0">
                          <a:effectLst/>
                        </a:rPr>
                        <a:t>500,0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500,0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500,0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514736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</a:rPr>
                        <a:t>Расходы на исполнение актов судебных органов и выплат финансовых санкций по обязательствам городского округа "Котлас"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dirty="0">
                          <a:effectLst/>
                        </a:rPr>
                        <a:t>4 130,5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4 130,5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4 130,5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514736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</a:rPr>
                        <a:t>Совершенствование и поддержка функционирования систем автоматизации бюджетного процесса и автоматизации бюджетного и бухгалтерского учета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dirty="0">
                          <a:effectLst/>
                        </a:rPr>
                        <a:t>1 726,3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1 726,3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1 726,3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  <a:tr h="862000">
                <a:tc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effectLst/>
                        </a:rPr>
                        <a:t>Пенсия за выслугу лет лицам, замещавшим на постоянной основе муниципальные должности в органах местного самоуправления городского округа "Котлас" и должности муниципальной службы в органах местного самоуправления городского округа "Котлас"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dirty="0">
                          <a:effectLst/>
                        </a:rPr>
                        <a:t>2 248,8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dirty="0">
                          <a:effectLst/>
                        </a:rPr>
                        <a:t>2 248,8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</a:rPr>
                        <a:t>2 248,8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310262"/>
                  </a:ext>
                </a:extLst>
              </a:tr>
              <a:tr h="343157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</a:rPr>
                        <a:t>Расходы на обслуживание муниципального долга городского округа  "Котлас"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25 521,2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26 852,9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31 763,6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807938"/>
                  </a:ext>
                </a:extLst>
              </a:tr>
              <a:tr h="187664"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ВСЕГО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54 795,6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56 127,3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61 038,0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05444"/>
                  </a:ext>
                </a:extLst>
              </a:tr>
              <a:tr h="187664"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effectLst/>
                        </a:rPr>
                        <a:t>в том числе средства местного бюджета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</a:rPr>
                        <a:t>54 795,6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</a:rPr>
                        <a:t>56 127,3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</a:rPr>
                        <a:t>61 038,0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72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9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76672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</a:t>
            </a:r>
            <a:br>
              <a:rPr lang="ru-RU" sz="1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Комитет по управлению имуществом </a:t>
            </a:r>
            <a:b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городского округа «Котлас»</a:t>
            </a:r>
            <a:r>
              <a:rPr lang="ru-RU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778641"/>
              </p:ext>
            </p:extLst>
          </p:nvPr>
        </p:nvGraphicFramePr>
        <p:xfrm>
          <a:off x="259555" y="1628800"/>
          <a:ext cx="8686800" cy="5192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6845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1168866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104428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1136805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7953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58128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721418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«Котлас» «Организация деятельности Комитета по управлению имуществом администрации городского округа Архангельской области «Котлас» на 2020-2024 годы», 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28 024,3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20 158,8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20 158,8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360709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"Обеспечение деятельности Комитета по управлению имуществом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10 074,3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10 074,3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10 074,3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10 074,3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10 074,3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10 074,3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360709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«Мероприятия по содержанию муниципального имущества городского округа «Котлас»,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17 650,0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9 784,5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9 784,5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3 034,5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3 034,5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17 650,0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6 750,0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6 750,0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360709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«Землеустройство и землепользование на территории городского округа «Котлас»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5410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«Котлас» «Реализация приоритетных направлений в социальной сфере городского округа Архангельской области «Котлас на 2019-2023 годы»,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7 147,9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7 423,6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5 174,7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360709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«Развитие образования городского округа Архангельской области «Котлас»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7 147,9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7 423,6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5 174,7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2 341,7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2473,7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2 473,7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197340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4 806,2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4 949,9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2 701,0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  <a:tr h="284054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35 172,2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27 582,4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25 333,5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1026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2 341,7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2 473,7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2 473,7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07938"/>
                  </a:ext>
                </a:extLst>
              </a:tr>
              <a:tr h="207397"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4 806,2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7 984,4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5 735,5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05444"/>
                  </a:ext>
                </a:extLst>
              </a:tr>
              <a:tr h="207397"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28 024,3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17 124,3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17 124,3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72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168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администрация городского округа «Котлас»</a:t>
            </a:r>
            <a:r>
              <a:rPr lang="ru-RU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70392"/>
              </p:ext>
            </p:extLst>
          </p:nvPr>
        </p:nvGraphicFramePr>
        <p:xfrm>
          <a:off x="228600" y="1844824"/>
          <a:ext cx="8686800" cy="4687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6845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1168866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104428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1136805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7953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58128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82031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"Развитие гражданского общества и поддержка социально-ориентированных НКО городского округа Архангельской области "Котлас" на 2020-2025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2 554,0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1 118,0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1 108,0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2 554,0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1 118,0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1 108,0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"Обеспечение деятельности администрации городского округа Архангельской области "Котлас" и развитие информационной политики на 2020-2025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53 105,5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52 569,9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52 673,7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99432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3 034,1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3 059,8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3 163,6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50 071,4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49 510,1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49 510,1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"Обеспечение безопасности жизнедеятельности населения на территории городского округа Архангельской области «Котлас" на 2019-2023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19 004,5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17 514,5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17 514,5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193144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19 004,5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17 514,5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17 514,5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127103">
                <a:tc>
                  <a:txBody>
                    <a:bodyPr/>
                    <a:lstStyle/>
                    <a:p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74 943,0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71 740,6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71 558,2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197340"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288,2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  <a:tr h="101203"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3 034,1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3 059,8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3 163,6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1026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71 879,9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68 392,6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68 382,6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0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97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0" y="620713"/>
            <a:ext cx="8588375" cy="5459412"/>
          </a:xfrm>
        </p:spPr>
        <p:txBody>
          <a:bodyPr>
            <a:normAutofit fontScale="4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900" b="1" dirty="0">
                <a:solidFill>
                  <a:srgbClr val="000099"/>
                </a:solidFill>
              </a:rPr>
              <a:t>          </a:t>
            </a:r>
            <a:r>
              <a:rPr lang="ru-RU" sz="7200" b="1" dirty="0">
                <a:solidFill>
                  <a:srgbClr val="000099"/>
                </a:solidFill>
              </a:rPr>
              <a:t>Уважаемые жители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>
                <a:solidFill>
                  <a:srgbClr val="000099"/>
                </a:solidFill>
              </a:rPr>
              <a:t>городского округа «Котлас»!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5900" b="1" dirty="0">
              <a:solidFill>
                <a:srgbClr val="000099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     </a:t>
            </a:r>
            <a:r>
              <a:rPr lang="ru-RU" sz="3800" dirty="0"/>
              <a:t>Сегодня большое внимание уделяется теме информационной открытости, и прежде всего в сфере бюджетной политики. Эффективное использование бюджетных средств на благо города, с учетом приоритетов, определяемых жителями городского округа «Котлас» - важнейшие задачи, которые мы с вами можем решать, объединяя усилия.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Уже сегодня информация о всех стадиях бюджетного процесса, о плановых показателях бюджета городского округа «Котлас» и его исполнении доступна для всех заинтересованных пользователей на официальном сайте городского округа «Котлас».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Проект бюджета - это очень сложный и объемный документ, непростой для восприятия даже профессиональных экономистов и финансистов.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Бюджет для граждан – это документ способный в доступной и понятной форме объяснить, как формируется главный финансовый документ городского округа «Котлас». В данном документе основные положения местного бюджета изложены так, чтобы они стали понятными для всех жителей муниципального образования.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 Надеемся, что представление бюджета и бюджетного процесса в городском округе «Котлас» в понятной для жителей форме повысит уровень общественного участия граждан в бюджетном процессе городского округа «Котлас».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городского хозяйства городского округа «Котлас»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73384"/>
              </p:ext>
            </p:extLst>
          </p:nvPr>
        </p:nvGraphicFramePr>
        <p:xfrm>
          <a:off x="35496" y="1556792"/>
          <a:ext cx="8953056" cy="4926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6511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15383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70662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62292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"Организация деятельности Управления городского хозяйства администрации городского округа Архангельской области "Котлас" на 2019-2023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17 652,5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17 652,5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17 652,5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46339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8326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17 645,5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17 645,5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17 645,5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55749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"Развитие территориального общественного самоуправления и местного сообщества на территории городского округа "Котлас" на 2019-2023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8326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8326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210,5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37166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"Поддержка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коммунального хозяйства городского округа "Котлас" на 2019 - 2023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33 671,3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32 409,7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32 351,2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8326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33 671,3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32 409,7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32 351,2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37166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"Развитие общественного пассажирского транспорта городского округа "Котлас" на 2019 - 2023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85830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372,1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85830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55749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"Благоустройство и охрана окружающей среды городского округа "Котлас" на 2019-2023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176 811,1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174 374,3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174 504,7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  <a:tr h="18583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26 125,6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26 238,4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26 368,8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310262"/>
                  </a:ext>
                </a:extLst>
              </a:tr>
              <a:tr h="216478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150 685,5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148 135,9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148 135,9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80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597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городского хозяйства городского округа «Котлас» (</a:t>
            </a:r>
            <a:r>
              <a:rPr lang="ru-RU" sz="1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продолжение</a:t>
            </a: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63417"/>
              </p:ext>
            </p:extLst>
          </p:nvPr>
        </p:nvGraphicFramePr>
        <p:xfrm>
          <a:off x="35496" y="1772816"/>
          <a:ext cx="8953056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6511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15383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3938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6812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"Организация помывки в общем отделении бань отдельных категорий граждан на территории городского округа "Котлас" на 2019 - 2023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3 043,8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3 043,8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3 043,8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75675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3 043,8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3 043,8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3 043,8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52702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"Формирование современной городской среды городского округа "Котлас" на 2018-2024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1 115,3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1 080,6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1 080,6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15297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1 115,3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1 080,6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1 080,6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35135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"Переселение граждан из аварийного жилищного фонда на 2019 - 2025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20 200,0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147 690,2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7604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фонда содействия реформированию ЖКХ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19 600,0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144 736,5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14153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2 806,1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7604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357018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253 566,3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229 187,4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376 949,5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78509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фонда содействия реформированию ЖКХ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19 600,0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144 736,5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78509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27 305,7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26 741,3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29 677,8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205120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206 660,6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202 446,1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202 535,2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2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5121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Администрация Вычегодского административного округа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11142"/>
              </p:ext>
            </p:extLst>
          </p:nvPr>
        </p:nvGraphicFramePr>
        <p:xfrm>
          <a:off x="107504" y="2060848"/>
          <a:ext cx="8881048" cy="2856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6191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83418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83418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08021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3466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17247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71330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"Организация деятельности администрации Вычегодского административного округа администрации городского округа Архангельской области "Котлас" на 2021-2025 годы", 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4 781,8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450713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"Выполнение функций органами местного самоуправления"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4 736,8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4 693,3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4 693,3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78326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4 693,3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4 693,3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390732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"Реализация государственных функций в области национальной экономики"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78326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349521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4 781,8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178326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4 781,8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158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экономического развития администрации  городского округа «Котлас»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848160"/>
              </p:ext>
            </p:extLst>
          </p:nvPr>
        </p:nvGraphicFramePr>
        <p:xfrm>
          <a:off x="35496" y="1700808"/>
          <a:ext cx="8953056" cy="3892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6511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15383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5673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54624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729864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"Организация деятельности Управления экономического развития администрации городского округа Архангельской области "Котлас" на 2020-2024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12 969,8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12 976,2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13 002,1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7753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77907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12 167,5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12 167,5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12 167,5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63490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«Котлас» «Улучшение условий и охраны труда на территории городского округа Архангельской области «Котлас» на 2021 - 2025 годы»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77907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535681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 "Котлас" "Газификация городского округа  "Котлас" на 2021 - 2026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204861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633053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"Поддержка и развитие малого и среднего предпринимательства городского округа Архангельской области "Котлас" на 2019 - 2023 годы"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25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4401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экономического развития администрации  городского округа «Котлас» </a:t>
            </a:r>
            <a:b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(Продолжение)</a:t>
            </a:r>
            <a:endParaRPr lang="ru-RU" sz="1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55235"/>
              </p:ext>
            </p:extLst>
          </p:nvPr>
        </p:nvGraphicFramePr>
        <p:xfrm>
          <a:off x="35496" y="1836911"/>
          <a:ext cx="8953056" cy="3320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6511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15383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59136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34430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28596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"Строительство объектов инженерной и социальной инфраструктуры городского округа "Котлас" на 2020-2025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91 650,2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12 230,8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73603">
                <a:tc>
                  <a:txBody>
                    <a:bodyPr/>
                    <a:lstStyle/>
                    <a:p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85 181,4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11 289,0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73603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6 468,8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941,8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941,8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"Переселение граждан из аварийного жилищного фонда  на 2019 - 2025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2 167,8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188 924,5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7360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фонда содействия реформированию ЖКХ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185 146,1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21072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3 589,6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181137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2 167,8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321176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107 906,2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214 249,9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14 062,3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219581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фонда содействия реформированию ЖКХ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185 146,1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7360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85 983,7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15 687,3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834,6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7360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21 922,5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13 416,5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13 227,7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629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по социальным вопросам администрации городского округа «Котлас»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70004"/>
              </p:ext>
            </p:extLst>
          </p:nvPr>
        </p:nvGraphicFramePr>
        <p:xfrm>
          <a:off x="95472" y="1772816"/>
          <a:ext cx="8953056" cy="338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60168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5673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54624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74131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"Реализация приоритетных направлений в социальной сфере городского округа Архангельской области  "Котлас" на 2019-2023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1 774 990,0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1 811 128,1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1 757 786,2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7753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1 057 913,2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1 101 682,9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1 048 421,1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77907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717 076,8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709 445,2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709 365,1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300088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"Развитие образования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1 431 167,9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1 466 180,5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1 418 183,6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77907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1 043 594,7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1 081 623,1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1 033 706,3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77907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387 573,2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384 557,4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384 477,3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"Спортивный город-здоровый город"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62 932,0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60 677,1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60 677,1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77907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62 932,0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60 677,1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60 677,1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321176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"Котлас культурный"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229 291,3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233 695,6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227 974,4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80398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3700,4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9348,6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3 627,4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80398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225 590,9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224 347,0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224 347,0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63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223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58417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по социальным вопросам администрации городского округа «Котлас»</a:t>
            </a:r>
            <a:b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(Продолжение)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30398"/>
              </p:ext>
            </p:extLst>
          </p:nvPr>
        </p:nvGraphicFramePr>
        <p:xfrm>
          <a:off x="95472" y="1988840"/>
          <a:ext cx="8953056" cy="3097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60168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56467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412383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"Развитие туризма на территории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1 698,4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1 242,3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1 242,3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70691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1 698,4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1 242,3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1 242,3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295128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"Котлас Молодежный"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13 406,1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12 770,1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12 770,1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206267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13 406,1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12 770,1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12 770,1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47046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"Управление  социальной сферой на территории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36 494,3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36 562,5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36 938,7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70691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10 618,1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10 711,2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11 087,4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170691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25 876,2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25 851,3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25 851,3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393271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1 774 990,0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1 811 128,1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1 757 786,2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170691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1 057 913,2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1 101 682,9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1 048 421,1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70691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717 076,8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709 445,2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709 365,1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072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29614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2021 год и на плановый период 2022 и 2023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Собрание депутатов городского округа «Котлас»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1298"/>
              </p:ext>
            </p:extLst>
          </p:nvPr>
        </p:nvGraphicFramePr>
        <p:xfrm>
          <a:off x="95472" y="1988840"/>
          <a:ext cx="8953056" cy="3104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60168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56467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412383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Гарантии и компенсации для лиц, работающих в органах местного самоуправления и муниципальных учреждениях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Аппарат Собрания депутатов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6 280,8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6 280,8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6 280,8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295128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Председатель Собрания депутатов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1 960,5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1 960,5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1 960,5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365133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Депутаты Собрания депутатов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1 445,1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1 445,1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1 445,1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47046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Компенсационные выплаты выборным лицам местного самоуправления, осуществляющим свои полномочия на непостоянной основе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1 552,8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1 552,8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1 552,8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31348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Контрольно-счетная палата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3 305,8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3 305,8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3 305,8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14 765,0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14 765,0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14 765,0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74736"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14 765,0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14 765,0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14 765,0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292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76872"/>
            <a:ext cx="8686800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002060"/>
                </a:solidFill>
                <a:latin typeface="+mn-lt"/>
              </a:rPr>
              <a:t>Подготовлено финансовым управлением городского округа «Котлас»</a:t>
            </a:r>
            <a:br>
              <a:rPr lang="ru-RU" sz="1200" b="1" dirty="0">
                <a:solidFill>
                  <a:srgbClr val="002060"/>
                </a:solidFill>
                <a:latin typeface="+mn-lt"/>
              </a:rPr>
            </a:br>
            <a:endParaRPr lang="ru-RU" sz="1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1619250" y="3429000"/>
            <a:ext cx="6048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пл. Советов, д. 3, г. Котлас, Архангельская область, 165300</a:t>
            </a:r>
          </a:p>
          <a:p>
            <a:pPr algn="ctr"/>
            <a:r>
              <a:rPr lang="ru-RU" sz="1600" dirty="0"/>
              <a:t>тел.: 8 (818-37) 5-15-34, е-</a:t>
            </a:r>
            <a:r>
              <a:rPr lang="ru-RU" sz="1600" dirty="0" err="1"/>
              <a:t>mail</a:t>
            </a:r>
            <a:r>
              <a:rPr lang="ru-RU" sz="1600" dirty="0"/>
              <a:t>:  </a:t>
            </a:r>
            <a:r>
              <a:rPr lang="ru-RU" sz="1600" dirty="0" err="1"/>
              <a:t>ktfinupr</a:t>
            </a:r>
            <a:r>
              <a:rPr lang="ru-RU" sz="1600" dirty="0"/>
              <a:t>@</a:t>
            </a:r>
            <a:r>
              <a:rPr lang="en-US" sz="1600" dirty="0"/>
              <a:t>mail</a:t>
            </a:r>
            <a:r>
              <a:rPr lang="ru-RU" sz="1600" dirty="0"/>
              <a:t>.</a:t>
            </a:r>
            <a:r>
              <a:rPr lang="ru-RU" sz="1600" dirty="0" err="1"/>
              <a:t>ru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Что такое бюджет ?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3"/>
          </p:nvPr>
        </p:nvSpPr>
        <p:spPr>
          <a:xfrm>
            <a:off x="0" y="4724400"/>
            <a:ext cx="9180513" cy="865188"/>
          </a:xfrm>
        </p:spPr>
        <p:txBody>
          <a:bodyPr>
            <a:normAutofit fontScale="7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Если расходная часть бюджета превышает доходную, то бюджет формируется с </a:t>
            </a:r>
            <a:r>
              <a:rPr lang="ru-RU" sz="2600" b="1" dirty="0">
                <a:solidFill>
                  <a:srgbClr val="002060"/>
                </a:solidFill>
              </a:rPr>
              <a:t>дефицитом</a:t>
            </a:r>
            <a:r>
              <a:rPr lang="ru-RU" sz="2900" b="1" dirty="0">
                <a:solidFill>
                  <a:srgbClr val="002060"/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Превышение доходов над расходами  образует положительный остаток бюджета </a:t>
            </a:r>
            <a:r>
              <a:rPr lang="ru-RU" sz="2600" b="1" dirty="0">
                <a:solidFill>
                  <a:srgbClr val="002060"/>
                </a:solidFill>
              </a:rPr>
              <a:t>профицит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7544" y="1340768"/>
            <a:ext cx="2736304" cy="864096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2060848"/>
            <a:ext cx="2088232" cy="24482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3491880" y="1408609"/>
            <a:ext cx="2592288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ДОХОДЫ БЮДЖЕТА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6381067" y="1408609"/>
            <a:ext cx="252028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РАСХОДЫ БЮДЖЕТА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79838" y="2133600"/>
            <a:ext cx="2087562" cy="23749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поступающие в бюджет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632575" y="2097088"/>
            <a:ext cx="2116138" cy="2411412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выплачиваемые из бюджета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1290" y="5776565"/>
            <a:ext cx="8577819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Сбалансированность бюджета по доходам и расходам – основополагающее требование к органам, составляющим и утверждающим бюджет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БЮДЖЕТНЫЙ ПРОЦЕСС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539750" y="1249363"/>
            <a:ext cx="8135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2988" y="2276475"/>
            <a:ext cx="7058025" cy="5762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</a:rPr>
              <a:t>ЭТАПЫ БЮДЖЕТНОГО ПРОЦЕССА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3554413"/>
            <a:ext cx="1439862" cy="17748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1. 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Разработка проекта бюджета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63713" y="3554413"/>
            <a:ext cx="1584325" cy="18002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2.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Рассмотрение проекта бюджета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92500" y="3554413"/>
            <a:ext cx="1584325" cy="17748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3. 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Утверждение проекта бюджета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9700" y="3549650"/>
            <a:ext cx="1584325" cy="18002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4. Исполнение бюджета</a:t>
            </a:r>
          </a:p>
          <a:p>
            <a:pPr algn="ctr"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48488" y="3529013"/>
            <a:ext cx="1584325" cy="18256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5.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Рассмотрение и утверждение отчета об исполнении бюджета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572000" y="3213100"/>
            <a:ext cx="3168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900113" y="3213100"/>
            <a:ext cx="370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5" idx="0"/>
          </p:cNvCxnSpPr>
          <p:nvPr/>
        </p:nvCxnSpPr>
        <p:spPr>
          <a:xfrm>
            <a:off x="900113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08" name="Прямая соединительная линия 17407"/>
          <p:cNvCxnSpPr>
            <a:endCxn id="15" idx="0"/>
          </p:cNvCxnSpPr>
          <p:nvPr/>
        </p:nvCxnSpPr>
        <p:spPr>
          <a:xfrm>
            <a:off x="2555875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0" name="Прямая соединительная линия 17409"/>
          <p:cNvCxnSpPr>
            <a:endCxn id="16" idx="0"/>
          </p:cNvCxnSpPr>
          <p:nvPr/>
        </p:nvCxnSpPr>
        <p:spPr>
          <a:xfrm>
            <a:off x="4284663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3" name="Прямая соединительная линия 17412"/>
          <p:cNvCxnSpPr>
            <a:endCxn id="17" idx="0"/>
          </p:cNvCxnSpPr>
          <p:nvPr/>
        </p:nvCxnSpPr>
        <p:spPr>
          <a:xfrm>
            <a:off x="6011863" y="3213100"/>
            <a:ext cx="0" cy="336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5" name="Прямая соединительная линия 17414"/>
          <p:cNvCxnSpPr>
            <a:endCxn id="18" idx="0"/>
          </p:cNvCxnSpPr>
          <p:nvPr/>
        </p:nvCxnSpPr>
        <p:spPr>
          <a:xfrm>
            <a:off x="7740650" y="3213100"/>
            <a:ext cx="0" cy="315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7" name="Прямая соединительная линия 17416"/>
          <p:cNvCxnSpPr/>
          <p:nvPr/>
        </p:nvCxnSpPr>
        <p:spPr>
          <a:xfrm>
            <a:off x="4284663" y="2852738"/>
            <a:ext cx="0" cy="360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323528" y="5589240"/>
            <a:ext cx="8577819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Проект бюджета городского округа «Котлас» разрабатывается утверждается сроком на три года – очередной финансовый год и плановый период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496" y="457200"/>
            <a:ext cx="9073008" cy="7395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</a:rPr>
              <a:t>ОСНОВЫ СОСТАВЛЕНИЯ ПРОЕКТА БЮДЖЕТА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1341438"/>
            <a:ext cx="8785225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В соответствии со статьей 172 Бюджетного кодекса Российской Федерации составление проекта бюджета основывается на: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Бюджетном послании Президента Российской Федерации;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прогнозе социально-экономического развития соответствующей территории;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основных направлениях бюджетной и налоговой политики;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муниципальных программах (проектах муниципальных программ, проектах изменений муниципальных программ).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96" y="3573463"/>
            <a:ext cx="9073007" cy="3168650"/>
          </a:xfrm>
          <a:prstGeom prst="roundRect">
            <a:avLst>
              <a:gd name="adj" fmla="val 2013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Прогноз социально-экономического развития городского округа «Котлас» на 2021 год и на плановый период 2022 и 2023 годов одобрен распоряжением администрации городского округа «Котлас» от 30.10.2020 № 226-р</a:t>
            </a: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Основные направления бюджетной и налоговой политики городского округа «Котлас» на 2021 год и на плановый период 2022 и 2023 годов, утверждены постановлением администрации городского округа «Котлас» от 16.10.2020 № 1948</a:t>
            </a: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Муниципальные программы утверждены постановлениями администрации городского округа «Котлас» (подготовлены проекты изменений муниципальных программ)</a:t>
            </a: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73359206"/>
              </p:ext>
            </p:extLst>
          </p:nvPr>
        </p:nvGraphicFramePr>
        <p:xfrm>
          <a:off x="179512" y="1124744"/>
          <a:ext cx="8784976" cy="2866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79512" y="4077072"/>
          <a:ext cx="878497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3955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Формирование доходов бюджета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5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98171"/>
              </p:ext>
            </p:extLst>
          </p:nvPr>
        </p:nvGraphicFramePr>
        <p:xfrm>
          <a:off x="179388" y="1196975"/>
          <a:ext cx="8785225" cy="5443662"/>
        </p:xfrm>
        <a:graphic>
          <a:graphicData uri="http://schemas.openxmlformats.org/drawingml/2006/table">
            <a:tbl>
              <a:tblPr/>
              <a:tblGrid>
                <a:gridCol w="352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Сумма,  тыс. рублей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2 246 887,4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2 280 282,4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2 209 852,4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0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743 012,5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761 117,5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780 556,0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1 503 874,9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1 519 164,9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1 429 296,4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2 320 920,1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2 457 377,0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2 383 662,0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89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 (+)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-74 032,7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-177 094,6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-173 809,6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86" name="Rectangle 54"/>
          <p:cNvSpPr>
            <a:spLocks noGrp="1"/>
          </p:cNvSpPr>
          <p:nvPr>
            <p:ph type="title" idx="4294967295"/>
          </p:nvPr>
        </p:nvSpPr>
        <p:spPr bwMode="auto">
          <a:xfrm>
            <a:off x="304800" y="188913"/>
            <a:ext cx="8686800" cy="10080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400" b="1" cap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БЮДЖЕТА ГОРОДСКОГО ОКРУГА «КОТЛАС» на 2021 год и на плановый период 2022 и 2023 годов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41" name="Group 8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3642047"/>
              </p:ext>
            </p:extLst>
          </p:nvPr>
        </p:nvGraphicFramePr>
        <p:xfrm>
          <a:off x="179388" y="1341438"/>
          <a:ext cx="8856662" cy="5245421"/>
        </p:xfrm>
        <a:graphic>
          <a:graphicData uri="http://schemas.openxmlformats.org/drawingml/2006/table">
            <a:tbl>
              <a:tblPr/>
              <a:tblGrid>
                <a:gridCol w="482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Показатель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год,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743 012,5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761 117,5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780 556,0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538 740,0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558 450,0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576 700,0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акцизы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8 188,7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8 910,9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9 492,8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56 132,0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56 697,0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56 854,0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налоги на имущество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71 000,0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70 000,0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70 000,0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госпошлина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15 320,6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15 775,6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16 440,6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42 832,7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42 421,6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42 314,3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платежи при пользовании природными ресурсами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4 694,5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4 694,5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4 694,5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354,3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354,3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354,3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продажи активов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2 380,8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1 816,1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штрафы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1 650,4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1 718,5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1 718,5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1 718,5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534" name="Rectangle 78"/>
          <p:cNvSpPr>
            <a:spLocks/>
          </p:cNvSpPr>
          <p:nvPr/>
        </p:nvSpPr>
        <p:spPr bwMode="auto">
          <a:xfrm>
            <a:off x="250825" y="0"/>
            <a:ext cx="8686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ОБЪЕМ НАЛОГОВЫХ И НЕНАЛОГОВЫХ ДОХОДОВ БЮДЖЕТА ГОРОДСКОГО ОКРУГА «КОТЛАС»</a:t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2021 год и на плановый период 2022 и 2023 годов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/>
          </p:cNvSpPr>
          <p:nvPr/>
        </p:nvSpPr>
        <p:spPr bwMode="auto">
          <a:xfrm>
            <a:off x="0" y="0"/>
            <a:ext cx="9143999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ДОХОДНОЙ ЧАСТИ БЮДЖЕТА ГОРОДСКОГО ОКРУГА «КОТЛАС» В РАЗРЕЗЕ НАЛОГОВЫХ И НЕНАЛОГОВЫХ  ДОХОДОВ В 2021 ГОДУ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910119"/>
              </p:ext>
            </p:extLst>
          </p:nvPr>
        </p:nvGraphicFramePr>
        <p:xfrm>
          <a:off x="191828" y="836712"/>
          <a:ext cx="8760342" cy="627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19597</TotalTime>
  <Words>4462</Words>
  <Application>Microsoft Office PowerPoint</Application>
  <PresentationFormat>Экран (4:3)</PresentationFormat>
  <Paragraphs>976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9" baseType="lpstr">
      <vt:lpstr>Arial</vt:lpstr>
      <vt:lpstr>Arial Cyr</vt:lpstr>
      <vt:lpstr>Book Antiqua</vt:lpstr>
      <vt:lpstr>Calibri</vt:lpstr>
      <vt:lpstr>Impact</vt:lpstr>
      <vt:lpstr>Imprint MT Shadow</vt:lpstr>
      <vt:lpstr>Tahoma</vt:lpstr>
      <vt:lpstr>Times New Roman</vt:lpstr>
      <vt:lpstr>Wingdings</vt:lpstr>
      <vt:lpstr>Wingdings 2</vt:lpstr>
      <vt:lpstr>Трек</vt:lpstr>
      <vt:lpstr>Городской округ «Котлас»  ноябрь 2020 года</vt:lpstr>
      <vt:lpstr>Презентация PowerPoint</vt:lpstr>
      <vt:lpstr>Что такое бюджет ?</vt:lpstr>
      <vt:lpstr>БЮДЖЕТНЫЙ ПРОЦЕСС</vt:lpstr>
      <vt:lpstr>ОСНОВЫ СОСТАВЛЕНИЯ ПРОЕКТА БЮДЖЕТА</vt:lpstr>
      <vt:lpstr>Формирование доходов бюджета</vt:lpstr>
      <vt:lpstr>ОСНОВНЫЕ ПАРАМЕТРЫ БЮДЖЕТА ГОРОДСКОГО ОКРУГА «КОТЛАС» на 2021 год и на плановый период 2022 и 2023 годов</vt:lpstr>
      <vt:lpstr>Презентация PowerPoint</vt:lpstr>
      <vt:lpstr>Презентация PowerPoint</vt:lpstr>
      <vt:lpstr>Презентация PowerPoint</vt:lpstr>
      <vt:lpstr>Формирование РАСХОДОВ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  городского округа «Котлас»</vt:lpstr>
      <vt:lpstr>РАСХОДЫ ПО ГЛАВНЫМ РАСПОРЯДИТЕЛЯМ БЮДЖЕТНЫХ СРЕДСТВ В РАМКАХ МУНИЦИПАЛЬНЫХ ПРОГРАММ на 2021 год и на плановый период 2022 и 2023 годов  Финансовое управление городского округа «Котлас» </vt:lpstr>
      <vt:lpstr>РАСХОДЫ ПО ГЛАВНЫМ РАСПОРЯДИТЕЛЯМ БЮДЖЕТНЫХ СРЕДСТВ В РАМКАХ МУНИЦИПАЛЬНЫХ ПРОГРАММ на 2021 год и на плановый период 2022 и 2023 годов Комитет по управлению имуществом  городского округа «Котлас» </vt:lpstr>
      <vt:lpstr>РАСХОДЫ ПО ГЛАВНЫМ РАСПОРЯДИТЕЛЯМ БЮДЖЕТНЫХ СРЕДСТВ В РАМКАХ МУНИЦИПАЛЬНЫХ ПРОГРАММ на 2021 год и на плановый период 2022 и 2023 годов     администрация городского округа «Котлас» </vt:lpstr>
      <vt:lpstr>РАСХОДЫ ПО ГЛАВНЫМ РАСПОРЯДИТЕЛЯМ БЮДЖЕТНЫХ СРЕДСТВ В РАМКАХ МУНИЦИПАЛЬНЫХ ПРОГРАММ на 2021 год и на плановый период 2022 и 2023 годов     Управление городского хозяйства городского округа «Котлас»</vt:lpstr>
      <vt:lpstr>РАСХОДЫ ПО ГЛАВНЫМ РАСПОРЯДИТЕЛЯМ БЮДЖЕТНЫХ СРЕДСТВ В РАМКАХ МУНИЦИПАЛЬНЫХ ПРОГРАММ на 2021 год и на плановый период 2022 и 2023 годов     Управление городского хозяйства городского округа «Котлас» (продолжение)</vt:lpstr>
      <vt:lpstr>РАСХОДЫ ПО ГЛАВНЫМ РАСПОРЯДИТЕЛЯМ БЮДЖЕТНЫХ СРЕДСТВ В РАМКАХ МУНИЦИПАЛЬНЫХ ПРОГРАММ на 2021 год и на плановый период 2022 и 2023 годов      Администрация Вычегодского административного округа</vt:lpstr>
      <vt:lpstr>РАСХОДЫ ПО ГЛАВНЫМ РАСПОРЯДИТЕЛЯМ БЮДЖЕТНЫХ СРЕДСТВ В РАМКАХ МУНИЦИПАЛЬНЫХ ПРОГРАММ на 2021 год и на плановый период 2022 и 2023 годов     Управление экономического развития администрации  городского округа «Котлас»</vt:lpstr>
      <vt:lpstr>РАСХОДЫ ПО ГЛАВНЫМ РАСПОРЯДИТЕЛЯМ БЮДЖЕТНЫХ СРЕДСТВ В РАМКАХ МУНИЦИПАЛЬНЫХ ПРОГРАММ на 2021 год и на плановый период 2022 и 2023 годов     Управление экономического развития администрации  городского округа «Котлас»  (Продолжение)</vt:lpstr>
      <vt:lpstr>РАСХОДЫ ПО ГЛАВНЫМ РАСПОРЯДИТЕЛЯМ БЮДЖЕТНЫХ СРЕДСТВ В РАМКАХ МУНИЦИПАЛЬНЫХ ПРОГРАММ на 2021 год и на плановый период 2022 и 2023 годов     Управление по социальным вопросам администрации городского округа «Котлас»</vt:lpstr>
      <vt:lpstr>РАСХОДЫ ПО ГЛАВНЫМ РАСПОРЯДИТЕЛЯМ БЮДЖЕТНЫХ СРЕДСТВ В РАМКАХ МУНИЦИПАЛЬНЫХ ПРОГРАММ на 2021 год и на плановый период 2022 и 2023 годов     Управление по социальным вопросам администрации городского округа «Котлас» (Продолжение)</vt:lpstr>
      <vt:lpstr>РАСХОДЫ ПО ГЛАВНЫМ РАСПОРЯДИТЕЛЯМ БЮДЖЕТНЫХ СРЕДСТВ В РАМКАХ МУНИЦИПАЛЬНЫХ ПРОГРАММ на 2021 год и на плановый период 2022 и 2023 годов       Собрание депутатов городского округа «Котлас»</vt:lpstr>
      <vt:lpstr>Подготовлено финансовым управлением городского округа «Котлас» </vt:lpstr>
    </vt:vector>
  </TitlesOfParts>
  <Company>Финуправление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«Котлас» на 2008 год</dc:title>
  <dc:creator>Милохина В.В.</dc:creator>
  <cp:lastModifiedBy>Корюкаева Елена Борисовна</cp:lastModifiedBy>
  <cp:revision>683</cp:revision>
  <cp:lastPrinted>2020-11-13T07:12:04Z</cp:lastPrinted>
  <dcterms:created xsi:type="dcterms:W3CDTF">2007-11-08T14:30:10Z</dcterms:created>
  <dcterms:modified xsi:type="dcterms:W3CDTF">2020-11-13T07:13:44Z</dcterms:modified>
</cp:coreProperties>
</file>