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ldx" ContentType="application/vnd.openxmlformats-officedocument.presentationml.slide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2"/>
  </p:notesMasterIdLst>
  <p:sldIdLst>
    <p:sldId id="359" r:id="rId2"/>
    <p:sldId id="351" r:id="rId3"/>
    <p:sldId id="357" r:id="rId4"/>
    <p:sldId id="352" r:id="rId5"/>
    <p:sldId id="353" r:id="rId6"/>
    <p:sldId id="354" r:id="rId7"/>
    <p:sldId id="355" r:id="rId8"/>
    <p:sldId id="356" r:id="rId9"/>
    <p:sldId id="347" r:id="rId10"/>
    <p:sldId id="349" r:id="rId11"/>
    <p:sldId id="312" r:id="rId12"/>
    <p:sldId id="350" r:id="rId13"/>
    <p:sldId id="326" r:id="rId14"/>
    <p:sldId id="339" r:id="rId15"/>
    <p:sldId id="335" r:id="rId16"/>
    <p:sldId id="336" r:id="rId17"/>
    <p:sldId id="320" r:id="rId18"/>
    <p:sldId id="302" r:id="rId19"/>
    <p:sldId id="341" r:id="rId20"/>
    <p:sldId id="358" r:id="rId21"/>
  </p:sldIdLst>
  <p:sldSz cx="9144000" cy="6858000" type="screen4x3"/>
  <p:notesSz cx="6858000" cy="994727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умкина Анна Сергеевна" initials="САС" lastIdx="1" clrIdx="0">
    <p:extLst>
      <p:ext uri="{19B8F6BF-5375-455C-9EA6-DF929625EA0E}">
        <p15:presenceInfo xmlns:p15="http://schemas.microsoft.com/office/powerpoint/2012/main" userId="S-1-5-21-3247811999-3718942214-3272017065-1545" providerId="AD"/>
      </p:ext>
    </p:extLst>
  </p:cmAuthor>
  <p:cmAuthor id="2" name="Корюкаева Елена Борисовна" initials="КЕБ" lastIdx="1" clrIdx="1">
    <p:extLst>
      <p:ext uri="{19B8F6BF-5375-455C-9EA6-DF929625EA0E}">
        <p15:presenceInfo xmlns:p15="http://schemas.microsoft.com/office/powerpoint/2012/main" userId="S-1-5-21-3247811999-3718942214-3272017065-1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BFF"/>
    <a:srgbClr val="3916E8"/>
    <a:srgbClr val="FF9900"/>
    <a:srgbClr val="6600FF"/>
    <a:srgbClr val="00FF00"/>
    <a:srgbClr val="5778E1"/>
    <a:srgbClr val="1409A7"/>
    <a:srgbClr val="CC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884" autoAdjust="0"/>
  </p:normalViewPr>
  <p:slideViewPr>
    <p:cSldViewPr>
      <p:cViewPr varScale="1">
        <p:scale>
          <a:sx n="105" d="100"/>
          <a:sy n="105" d="100"/>
        </p:scale>
        <p:origin x="5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381648639460844"/>
          <c:y val="3.4033742331288343E-2"/>
          <c:w val="0.63790159857505124"/>
          <c:h val="0.464555898374262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3366FF"/>
            </a:solidFill>
            <a:ln w="13449">
              <a:solidFill>
                <a:schemeClr val="tx1"/>
              </a:solidFill>
              <a:prstDash val="solid"/>
            </a:ln>
            <a:effectLst>
              <a:innerShdw blurRad="63500" dist="50800">
                <a:prstClr val="black">
                  <a:alpha val="50000"/>
                </a:prstClr>
              </a:innerShdw>
              <a:softEdge rad="12700"/>
            </a:effectLst>
            <a:scene3d>
              <a:camera prst="orthographicFront"/>
              <a:lightRig rig="threePt" dir="t"/>
            </a:scene3d>
            <a:sp3d prstMaterial="dkEdge">
              <a:bevelT w="215900" prst="angle"/>
            </a:sp3d>
          </c:spPr>
          <c:invertIfNegative val="0"/>
          <c:cat>
            <c:strRef>
              <c:f>Sheet1!$B$1:$C$1</c:f>
              <c:strCache>
                <c:ptCount val="2"/>
                <c:pt idx="0">
                  <c:v>2018 год (отчет),
 тыс.руб.</c:v>
                </c:pt>
                <c:pt idx="1">
                  <c:v>2019 год (отчет),
 тыс. руб.</c:v>
                </c:pt>
              </c:strCache>
            </c:strRef>
          </c:cat>
          <c:val>
            <c:numRef>
              <c:f>Sheet1!$B$2:$C$2</c:f>
              <c:numCache>
                <c:formatCode>#,##0.0</c:formatCode>
                <c:ptCount val="2"/>
                <c:pt idx="0">
                  <c:v>2075909.2</c:v>
                </c:pt>
                <c:pt idx="1">
                  <c:v>2465097.2999999998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8F-4E9A-AD0B-DCB2FDD656F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0000"/>
            </a:solidFill>
            <a:ln w="13449">
              <a:solidFill>
                <a:schemeClr val="tx1"/>
              </a:solidFill>
              <a:prstDash val="solid"/>
            </a:ln>
            <a:effectLst>
              <a:innerShdw blurRad="63500" dist="50800">
                <a:prstClr val="black">
                  <a:alpha val="50000"/>
                </a:prstClr>
              </a:innerShdw>
              <a:softEdge rad="12700"/>
            </a:effectLst>
            <a:scene3d>
              <a:camera prst="orthographicFront"/>
              <a:lightRig rig="threePt" dir="t"/>
            </a:scene3d>
            <a:sp3d prstMaterial="dkEdge">
              <a:bevelT w="215900" prst="angle"/>
            </a:sp3d>
          </c:spPr>
          <c:invertIfNegative val="0"/>
          <c:cat>
            <c:strRef>
              <c:f>Sheet1!$B$1:$C$1</c:f>
              <c:strCache>
                <c:ptCount val="2"/>
                <c:pt idx="0">
                  <c:v>2018 год (отчет),
 тыс.руб.</c:v>
                </c:pt>
                <c:pt idx="1">
                  <c:v>2019 год (отчет),
 тыс. руб.</c:v>
                </c:pt>
              </c:strCache>
            </c:strRef>
          </c:cat>
          <c:val>
            <c:numRef>
              <c:f>Sheet1!$B$3:$C$3</c:f>
              <c:numCache>
                <c:formatCode>#,##0.0</c:formatCode>
                <c:ptCount val="2"/>
                <c:pt idx="0">
                  <c:v>2145952.2000000002</c:v>
                </c:pt>
                <c:pt idx="1">
                  <c:v>2404678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8F-4E9A-AD0B-DCB2FDD656F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дефицит/
профицит</c:v>
                </c:pt>
              </c:strCache>
            </c:strRef>
          </c:tx>
          <c:spPr>
            <a:solidFill>
              <a:srgbClr val="00FF00"/>
            </a:solidFill>
            <a:ln w="13449">
              <a:solidFill>
                <a:schemeClr val="tx1"/>
              </a:solidFill>
              <a:prstDash val="solid"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  <a:innerShdw blurRad="63500" dist="50800">
                <a:prstClr val="black">
                  <a:alpha val="50000"/>
                </a:prstClr>
              </a:innerShdw>
              <a:softEdge rad="12700"/>
            </a:effectLst>
            <a:scene3d>
              <a:camera prst="orthographicFront"/>
              <a:lightRig rig="threePt" dir="t"/>
            </a:scene3d>
            <a:sp3d prstMaterial="dkEdge"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FF00"/>
              </a:solidFill>
              <a:ln w="13449">
                <a:solidFill>
                  <a:schemeClr val="tx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  <a:softEdge rad="12700"/>
              </a:effectLst>
              <a:scene3d>
                <a:camera prst="orthographicFront"/>
                <a:lightRig rig="threePt" dir="t"/>
              </a:scene3d>
              <a:sp3d prstMaterial="dkEdge"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0-9DE4-4D52-AA96-FE917DC0C92D}"/>
              </c:ext>
            </c:extLst>
          </c:dPt>
          <c:cat>
            <c:strRef>
              <c:f>Sheet1!$B$1:$C$1</c:f>
              <c:strCache>
                <c:ptCount val="2"/>
                <c:pt idx="0">
                  <c:v>2018 год (отчет),
 тыс.руб.</c:v>
                </c:pt>
                <c:pt idx="1">
                  <c:v>2019 год (отчет),
 тыс. руб.</c:v>
                </c:pt>
              </c:strCache>
            </c:strRef>
          </c:cat>
          <c:val>
            <c:numRef>
              <c:f>Sheet1!$B$4:$C$4</c:f>
              <c:numCache>
                <c:formatCode>#,##0.0</c:formatCode>
                <c:ptCount val="2"/>
                <c:pt idx="0">
                  <c:v>-70043</c:v>
                </c:pt>
                <c:pt idx="1">
                  <c:v>60419.3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8F-4E9A-AD0B-DCB2FDD65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57715279"/>
        <c:axId val="1"/>
      </c:barChart>
      <c:catAx>
        <c:axId val="75771527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  <c:min val="-200000"/>
        </c:scaling>
        <c:delete val="0"/>
        <c:axPos val="l"/>
        <c:majorGridlines>
          <c:spPr>
            <a:ln w="3371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3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79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57715279"/>
        <c:crosses val="autoZero"/>
        <c:crossBetween val="between"/>
        <c:majorUnit val="300000"/>
      </c:valAx>
      <c:dTable>
        <c:showHorzBorder val="1"/>
        <c:showVertBorder val="1"/>
        <c:showOutline val="1"/>
        <c:showKeys val="1"/>
        <c:spPr>
          <a:ln w="3371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169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dTable>
      <c:spPr>
        <a:noFill/>
        <a:ln w="13449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50000000000001"/>
          <c:y val="5.9375000000000004E-2"/>
          <c:w val="0.53749999999999998"/>
          <c:h val="0.806250000000000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50800" dir="5400000" algn="ctr" rotWithShape="0">
                <a:schemeClr val="bg1"/>
              </a:outerShdw>
            </a:effectLst>
          </c:spPr>
          <c:explosion val="15"/>
          <c:dPt>
            <c:idx val="0"/>
            <c:bubble3D val="0"/>
            <c:spPr>
              <a:solidFill>
                <a:srgbClr val="92D050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A91-43AF-8EC9-6523DC696153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A91-43AF-8EC9-6523DC696153}"/>
              </c:ext>
            </c:extLst>
          </c:dPt>
          <c:dPt>
            <c:idx val="2"/>
            <c:bubble3D val="0"/>
            <c:explosion val="17"/>
            <c:spPr>
              <a:solidFill>
                <a:srgbClr val="C8A1CB"/>
              </a:solidFill>
              <a:ln>
                <a:solidFill>
                  <a:schemeClr val="tx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A91-43AF-8EC9-6523DC69615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A91-43AF-8EC9-6523DC696153}"/>
              </c:ext>
            </c:extLst>
          </c:dPt>
          <c:dPt>
            <c:idx val="4"/>
            <c:bubble3D val="0"/>
            <c:explosion val="29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A91-43AF-8EC9-6523DC696153}"/>
              </c:ext>
            </c:extLst>
          </c:dPt>
          <c:dPt>
            <c:idx val="5"/>
            <c:bubble3D val="0"/>
            <c:spPr>
              <a:solidFill>
                <a:srgbClr val="3916E8"/>
              </a:solidFill>
              <a:ln>
                <a:solidFill>
                  <a:schemeClr val="tx1"/>
                </a:solidFill>
                <a:prstDash val="solid"/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CB6F-4533-987A-9B37DC2D9998}"/>
              </c:ext>
            </c:extLst>
          </c:dPt>
          <c:dLbls>
            <c:dLbl>
              <c:idx val="0"/>
              <c:layout>
                <c:manualLayout>
                  <c:x val="-0.11996431659915345"/>
                  <c:y val="1.8682563444567118E-2"/>
                </c:manualLayout>
              </c:layout>
              <c:tx>
                <c:rich>
                  <a:bodyPr/>
                  <a:lstStyle/>
                  <a:p>
                    <a:pPr>
                      <a:defRPr sz="1091" b="1"/>
                    </a:pPr>
                    <a:r>
                      <a:rPr lang="ru-RU" sz="1092" dirty="0"/>
                      <a:t>Содержание дорог</a:t>
                    </a:r>
                    <a:r>
                      <a:rPr lang="ru-RU" sz="1041" dirty="0"/>
                      <a:t>;     </a:t>
                    </a:r>
                  </a:p>
                  <a:p>
                    <a:pPr>
                      <a:defRPr sz="1091" b="1"/>
                    </a:pPr>
                    <a:r>
                      <a:rPr lang="ru-RU" sz="1041" dirty="0"/>
                      <a:t> 85 641,5; 48%</a:t>
                    </a:r>
                    <a:endParaRPr lang="ru-RU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78998073217726"/>
                      <c:h val="0.1218703024746161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AA91-43AF-8EC9-6523DC696153}"/>
                </c:ext>
              </c:extLst>
            </c:dLbl>
            <c:dLbl>
              <c:idx val="1"/>
              <c:layout>
                <c:manualLayout>
                  <c:x val="0.14230182116805937"/>
                  <c:y val="4.6246558433104552E-2"/>
                </c:manualLayout>
              </c:layout>
              <c:tx>
                <c:rich>
                  <a:bodyPr/>
                  <a:lstStyle/>
                  <a:p>
                    <a:pPr>
                      <a:defRPr sz="1091" b="1"/>
                    </a:pPr>
                    <a:r>
                      <a:rPr lang="ru-RU" sz="1092" dirty="0"/>
                      <a:t> </a:t>
                    </a:r>
                    <a:r>
                      <a:rPr lang="ru-RU" sz="1041" dirty="0"/>
                      <a:t>Ремонт дорог; </a:t>
                    </a:r>
                    <a:endParaRPr lang="ru-RU" sz="1050" dirty="0"/>
                  </a:p>
                  <a:p>
                    <a:pPr>
                      <a:defRPr sz="1091" b="1"/>
                    </a:pPr>
                    <a:r>
                      <a:rPr lang="ru-RU" sz="1041" dirty="0"/>
                      <a:t>25 377,5; 14%</a:t>
                    </a:r>
                    <a:endParaRPr lang="ru-RU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A91-43AF-8EC9-6523DC696153}"/>
                </c:ext>
              </c:extLst>
            </c:dLbl>
            <c:dLbl>
              <c:idx val="2"/>
              <c:layout>
                <c:manualLayout>
                  <c:x val="5.3862011497029322E-2"/>
                  <c:y val="-2.7125574398117566E-2"/>
                </c:manualLayout>
              </c:layout>
              <c:tx>
                <c:rich>
                  <a:bodyPr/>
                  <a:lstStyle/>
                  <a:p>
                    <a:pPr>
                      <a:defRPr sz="1092" b="1"/>
                    </a:pPr>
                    <a:r>
                      <a:rPr lang="ru-RU" dirty="0"/>
                      <a:t>Проектирование и строительство дорог;   54 089,2; 30 %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A91-43AF-8EC9-6523DC696153}"/>
                </c:ext>
              </c:extLst>
            </c:dLbl>
            <c:dLbl>
              <c:idx val="3"/>
              <c:layout>
                <c:manualLayout>
                  <c:x val="-0.10340078588442342"/>
                  <c:y val="2.6628368897116287E-2"/>
                </c:manualLayout>
              </c:layout>
              <c:tx>
                <c:rich>
                  <a:bodyPr/>
                  <a:lstStyle/>
                  <a:p>
                    <a:pPr>
                      <a:defRPr sz="1091" b="1"/>
                    </a:pPr>
                    <a:r>
                      <a:rPr lang="ru-RU" sz="1092" dirty="0"/>
                      <a:t>Приобретение дорожной техники</a:t>
                    </a:r>
                    <a:r>
                      <a:rPr lang="ru-RU" sz="1041" dirty="0"/>
                      <a:t>;    </a:t>
                    </a:r>
                  </a:p>
                  <a:p>
                    <a:pPr>
                      <a:defRPr sz="1091" b="1"/>
                    </a:pPr>
                    <a:r>
                      <a:rPr lang="ru-RU" sz="1041" dirty="0"/>
                      <a:t>10 738,7; 6%</a:t>
                    </a:r>
                    <a:endParaRPr lang="ru-RU" sz="12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A91-43AF-8EC9-6523DC696153}"/>
                </c:ext>
              </c:extLst>
            </c:dLbl>
            <c:dLbl>
              <c:idx val="4"/>
              <c:layout>
                <c:manualLayout>
                  <c:x val="-7.8920395066223656E-2"/>
                  <c:y val="-9.7331078973261098E-2"/>
                </c:manualLayout>
              </c:layout>
              <c:tx>
                <c:rich>
                  <a:bodyPr/>
                  <a:lstStyle/>
                  <a:p>
                    <a:pPr>
                      <a:defRPr sz="1092" b="1"/>
                    </a:pPr>
                    <a:r>
                      <a:rPr lang="ru-RU" sz="1092" dirty="0"/>
                      <a:t>П</a:t>
                    </a:r>
                    <a:r>
                      <a:rPr lang="ru-RU" sz="1041" dirty="0"/>
                      <a:t>рочие мероприятия;        923,1; 1%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A91-43AF-8EC9-6523DC696153}"/>
                </c:ext>
              </c:extLst>
            </c:dLbl>
            <c:dLbl>
              <c:idx val="5"/>
              <c:layout>
                <c:manualLayout>
                  <c:x val="-8.2832946459727219E-2"/>
                  <c:y val="-0.2597703683925593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Повышение безопасности</a:t>
                    </a:r>
                    <a:r>
                      <a:rPr lang="ru-RU" baseline="0" dirty="0"/>
                      <a:t> дорожного движения; </a:t>
                    </a:r>
                    <a:fld id="{5BFAEDD3-5039-4870-9CE6-EFF66A29844F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fld id="{CA925566-4AD5-437C-AEA2-AA61FC05F856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B6F-4533-987A-9B37DC2D99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92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Содержание дорог</c:v>
                </c:pt>
                <c:pt idx="1">
                  <c:v>Ремонт дорог</c:v>
                </c:pt>
                <c:pt idx="2">
                  <c:v>Проектирование и строительство дорог</c:v>
                </c:pt>
                <c:pt idx="3">
                  <c:v>Приобретение дорожной техники</c:v>
                </c:pt>
                <c:pt idx="4">
                  <c:v>Прочие мероприятия</c:v>
                </c:pt>
                <c:pt idx="5">
                  <c:v>Модернизация нерегулируемых пешеходных переходов и обустройство барьерных (леерных) ограждений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85641.5</c:v>
                </c:pt>
                <c:pt idx="1">
                  <c:v>25377.5</c:v>
                </c:pt>
                <c:pt idx="2">
                  <c:v>54089.2</c:v>
                </c:pt>
                <c:pt idx="3">
                  <c:v>10738.7</c:v>
                </c:pt>
                <c:pt idx="4">
                  <c:v>2838.4</c:v>
                </c:pt>
                <c:pt idx="5">
                  <c:v>1915.3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91-43AF-8EC9-6523DC696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38"/>
      </c:pieChart>
      <c:spPr>
        <a:noFill/>
        <a:ln w="25383">
          <a:noFill/>
        </a:ln>
      </c:spPr>
    </c:plotArea>
    <c:plotVisOnly val="1"/>
    <c:dispBlanksAs val="zero"/>
    <c:showDLblsOverMax val="0"/>
  </c:chart>
  <c:txPr>
    <a:bodyPr/>
    <a:lstStyle/>
    <a:p>
      <a:pPr>
        <a:defRPr sz="1786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35265383493729"/>
          <c:y val="1.4030166404401976E-2"/>
          <c:w val="0.54224530961407813"/>
          <c:h val="0.985969833595600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CC00"/>
            </a:solidFill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solidFill>
                <a:srgbClr val="C8A1CB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59CC-4E9F-AB4C-EA4637E64AFA}"/>
              </c:ext>
            </c:extLst>
          </c:dPt>
          <c:dPt>
            <c:idx val="1"/>
            <c:bubble3D val="0"/>
            <c:spPr>
              <a:solidFill>
                <a:srgbClr val="000099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9CC-4E9F-AB4C-EA4637E64AFA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59CC-4E9F-AB4C-EA4637E64AFA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9CC-4E9F-AB4C-EA4637E64AF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59CC-4E9F-AB4C-EA4637E64AFA}"/>
              </c:ext>
            </c:extLst>
          </c:dPt>
          <c:dPt>
            <c:idx val="5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59CC-4E9F-AB4C-EA4637E64AFA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59CC-4E9F-AB4C-EA4637E64AFA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59CC-4E9F-AB4C-EA4637E64AFA}"/>
              </c:ext>
            </c:extLst>
          </c:dPt>
          <c:dLbls>
            <c:dLbl>
              <c:idx val="0"/>
              <c:layout>
                <c:manualLayout>
                  <c:x val="0.11374305589101975"/>
                  <c:y val="0.15777654240451777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Проектирование и строительство объектов;</a:t>
                    </a:r>
                  </a:p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3 336,5; 2%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9CC-4E9F-AB4C-EA4637E64AFA}"/>
                </c:ext>
              </c:extLst>
            </c:dLbl>
            <c:dLbl>
              <c:idx val="1"/>
              <c:layout>
                <c:manualLayout>
                  <c:x val="3.7099294720061723E-2"/>
                  <c:y val="0.12940845725423347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Мероприятия по благоустройству дворовых, общественных территорий и мест массового отдыха населения;</a:t>
                    </a:r>
                  </a:p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28 673,5; 20%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9CC-4E9F-AB4C-EA4637E64AFA}"/>
                </c:ext>
              </c:extLst>
            </c:dLbl>
            <c:dLbl>
              <c:idx val="2"/>
              <c:layout>
                <c:manualLayout>
                  <c:x val="0.15404642287812184"/>
                  <c:y val="-6.9903013940407044E-2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Уличное </a:t>
                    </a:r>
                  </a:p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освещение; 22 032,9; 15%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9CC-4E9F-AB4C-EA4637E64AFA}"/>
                </c:ext>
              </c:extLst>
            </c:dLbl>
            <c:dLbl>
              <c:idx val="3"/>
              <c:layout>
                <c:manualLayout>
                  <c:x val="-0.18075443215303608"/>
                  <c:y val="-4.9133863141805692E-2"/>
                </c:manualLayout>
              </c:layout>
              <c:tx>
                <c:rich>
                  <a:bodyPr/>
                  <a:lstStyle/>
                  <a:p>
                    <a:pPr>
                      <a:defRPr sz="1799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44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Прочие мероприятия; 9 550,8; 6%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06441717791411"/>
                      <c:h val="9.574804099428765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59CC-4E9F-AB4C-EA4637E64AFA}"/>
                </c:ext>
              </c:extLst>
            </c:dLbl>
            <c:dLbl>
              <c:idx val="4"/>
              <c:layout>
                <c:manualLayout>
                  <c:x val="-6.9084706052847694E-2"/>
                  <c:y val="-0.11441632978275948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Мероприятия по благоустройству; </a:t>
                    </a:r>
                  </a:p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24 621,6; 17%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9CC-4E9F-AB4C-EA4637E64AFA}"/>
                </c:ext>
              </c:extLst>
            </c:dLbl>
            <c:dLbl>
              <c:idx val="5"/>
              <c:layout>
                <c:manualLayout>
                  <c:x val="1.9313076662963143E-3"/>
                  <c:y val="-4.8265662919279646E-2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Расходы на содержание органов местного самоуправления;</a:t>
                    </a:r>
                  </a:p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15 729,7; 11%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59CC-4E9F-AB4C-EA4637E64AFA}"/>
                </c:ext>
              </c:extLst>
            </c:dLbl>
            <c:dLbl>
              <c:idx val="6"/>
              <c:layout>
                <c:manualLayout>
                  <c:x val="-9.0130911550166653E-3"/>
                  <c:y val="-2.0157482314586875E-2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Взносы на капитальный ремонт жилфонда;</a:t>
                    </a:r>
                  </a:p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39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9 585,1; 7%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59CC-4E9F-AB4C-EA4637E64AFA}"/>
                </c:ext>
              </c:extLst>
            </c:dLbl>
            <c:dLbl>
              <c:idx val="7"/>
              <c:layout>
                <c:manualLayout>
                  <c:x val="0.23619619825129209"/>
                  <c:y val="2.7716538182556951E-2"/>
                </c:manualLayout>
              </c:layout>
              <c:tx>
                <c:rich>
                  <a:bodyPr/>
                  <a:lstStyle/>
                  <a:p>
                    <a:pPr>
                      <a:defRPr sz="1799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044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Переселение из аварийного жилищного фонда; 31 877,8; 22%</a:t>
                    </a:r>
                  </a:p>
                </c:rich>
              </c:tx>
              <c:numFmt formatCode="\О\с\н\о\в\н\о\й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59CC-4E9F-AB4C-EA4637E64AFA}"/>
                </c:ext>
              </c:extLst>
            </c:dLbl>
            <c:numFmt formatCode="\О\с\н\о\в\н\о\й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4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Проектирование и строительство объектов</c:v>
                </c:pt>
                <c:pt idx="1">
                  <c:v>Расходы на благоустройство дворовых, общественных территорий и городских парков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3336.5</c:v>
                </c:pt>
                <c:pt idx="1">
                  <c:v>28673.5</c:v>
                </c:pt>
                <c:pt idx="2">
                  <c:v>22032.9</c:v>
                </c:pt>
                <c:pt idx="3">
                  <c:v>9550.9</c:v>
                </c:pt>
                <c:pt idx="4">
                  <c:v>24621.5</c:v>
                </c:pt>
                <c:pt idx="5">
                  <c:v>15729.7</c:v>
                </c:pt>
                <c:pt idx="6">
                  <c:v>9585.1</c:v>
                </c:pt>
                <c:pt idx="7">
                  <c:v>31877.8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CC-4E9F-AB4C-EA4637E64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5"/>
      </c:pieChart>
      <c:spPr>
        <a:noFill/>
        <a:ln w="25382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432098765432098E-2"/>
                  <c:y val="9.3495734342327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44-449A-9033-DDB21F1A3325}"/>
                </c:ext>
              </c:extLst>
            </c:dLbl>
            <c:dLbl>
              <c:idx val="1"/>
              <c:layout>
                <c:manualLayout>
                  <c:x val="1.0802469135802469E-2"/>
                  <c:y val="4.501646468334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44-449A-9033-DDB21F1A3325}"/>
                </c:ext>
              </c:extLst>
            </c:dLbl>
            <c:dLbl>
              <c:idx val="2"/>
              <c:layout>
                <c:manualLayout>
                  <c:x val="1.6975308641975308E-2"/>
                  <c:y val="9.0032929366685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44-449A-9033-DDB21F1A332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690803.1</c:v>
                </c:pt>
                <c:pt idx="1">
                  <c:v>128970.4</c:v>
                </c:pt>
                <c:pt idx="2">
                  <c:v>1256135.7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9D44-449A-9033-DDB21F1A33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4B4B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061728395061727E-2"/>
                  <c:y val="-3.809085473205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44-449A-9033-DDB21F1A3325}"/>
                </c:ext>
              </c:extLst>
            </c:dLbl>
            <c:dLbl>
              <c:idx val="1"/>
              <c:layout>
                <c:manualLayout>
                  <c:x val="1.6975308641975252E-2"/>
                  <c:y val="-4.501646468334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44-449A-9033-DDB21F1A3325}"/>
                </c:ext>
              </c:extLst>
            </c:dLbl>
            <c:dLbl>
              <c:idx val="2"/>
              <c:layout>
                <c:manualLayout>
                  <c:x val="1.8518518518518517E-2"/>
                  <c:y val="-4.501646468334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44-449A-9033-DDB21F1A332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701065.1</c:v>
                </c:pt>
                <c:pt idx="1">
                  <c:v>123661.9</c:v>
                </c:pt>
                <c:pt idx="2">
                  <c:v>1640370.3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9D44-449A-9033-DDB21F1A33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1557695"/>
        <c:axId val="1062333919"/>
        <c:axId val="996081775"/>
      </c:bar3DChart>
      <c:catAx>
        <c:axId val="86155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062333919"/>
        <c:crosses val="autoZero"/>
        <c:auto val="1"/>
        <c:lblAlgn val="ctr"/>
        <c:lblOffset val="100"/>
        <c:noMultiLvlLbl val="0"/>
      </c:catAx>
      <c:valAx>
        <c:axId val="1062333919"/>
        <c:scaling>
          <c:orientation val="minMax"/>
          <c:max val="1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861557695"/>
        <c:crosses val="autoZero"/>
        <c:crossBetween val="between"/>
        <c:majorUnit val="400000"/>
      </c:valAx>
      <c:serAx>
        <c:axId val="99608177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062333919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latin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6525336091003107E-2"/>
          <c:y val="5.423728813559342E-2"/>
          <c:w val="0.57394002068252536"/>
          <c:h val="0.9406779661016956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CC99FF"/>
            </a:solidFill>
            <a:ln w="17352"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77800" prst="angle"/>
            </a:sp3d>
          </c:spPr>
          <c:explosion val="13"/>
          <c:dPt>
            <c:idx val="0"/>
            <c:bubble3D val="0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0-F0A2-4082-8401-24FDC396833F}"/>
              </c:ext>
            </c:extLst>
          </c:dPt>
          <c:dPt>
            <c:idx val="1"/>
            <c:bubble3D val="0"/>
            <c:explosion val="7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1-F0A2-4082-8401-24FDC396833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2-F0A2-4082-8401-24FDC396833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3-F0A2-4082-8401-24FDC396833F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4-F0A2-4082-8401-24FDC396833F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5-F0A2-4082-8401-24FDC396833F}"/>
              </c:ext>
            </c:extLst>
          </c:dPt>
          <c:dPt>
            <c:idx val="6"/>
            <c:bubble3D val="0"/>
            <c:explosion val="15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6-F0A2-4082-8401-24FDC396833F}"/>
              </c:ext>
            </c:extLst>
          </c:dPt>
          <c:dPt>
            <c:idx val="7"/>
            <c:bubble3D val="0"/>
            <c:explosion val="15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7-F0A2-4082-8401-24FDC396833F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8-F0A2-4082-8401-24FDC396833F}"/>
              </c:ext>
            </c:extLst>
          </c:dPt>
          <c:dPt>
            <c:idx val="9"/>
            <c:bubble3D val="0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9-F0A2-4082-8401-24FDC396833F}"/>
              </c:ext>
            </c:extLst>
          </c:dPt>
          <c:dLbls>
            <c:dLbl>
              <c:idx val="0"/>
              <c:layout>
                <c:manualLayout>
                  <c:x val="4.7279661785727886E-2"/>
                  <c:y val="0.250498956840087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A2-4082-8401-24FDC396833F}"/>
                </c:ext>
              </c:extLst>
            </c:dLbl>
            <c:dLbl>
              <c:idx val="1"/>
              <c:layout>
                <c:manualLayout>
                  <c:x val="4.6945427872387362E-2"/>
                  <c:y val="-2.79200368622102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A2-4082-8401-24FDC396833F}"/>
                </c:ext>
              </c:extLst>
            </c:dLbl>
            <c:dLbl>
              <c:idx val="2"/>
              <c:layout>
                <c:manualLayout>
                  <c:x val="0.11921179200965662"/>
                  <c:y val="-2.21293526837201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A2-4082-8401-24FDC396833F}"/>
                </c:ext>
              </c:extLst>
            </c:dLbl>
            <c:dLbl>
              <c:idx val="3"/>
              <c:layout>
                <c:manualLayout>
                  <c:x val="0.10930861081373615"/>
                  <c:y val="-7.09568961281995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A2-4082-8401-24FDC396833F}"/>
                </c:ext>
              </c:extLst>
            </c:dLbl>
            <c:dLbl>
              <c:idx val="4"/>
              <c:layout>
                <c:manualLayout>
                  <c:x val="0.11840624526865762"/>
                  <c:y val="-6.58432742172569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A2-4082-8401-24FDC396833F}"/>
                </c:ext>
              </c:extLst>
            </c:dLbl>
            <c:dLbl>
              <c:idx val="5"/>
              <c:layout>
                <c:manualLayout>
                  <c:x val="0.12446675421458492"/>
                  <c:y val="-8.05339860027422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A2-4082-8401-24FDC396833F}"/>
                </c:ext>
              </c:extLst>
            </c:dLbl>
            <c:dLbl>
              <c:idx val="6"/>
              <c:layout>
                <c:manualLayout>
                  <c:x val="0.15444352457683569"/>
                  <c:y val="-8.7315018691296681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/>
                      <a:t>П</a:t>
                    </a:r>
                    <a:r>
                      <a:rPr lang="ru-RU" dirty="0"/>
                      <a:t>латежи при пользовании природресурсами
0,6%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0A2-4082-8401-24FDC396833F}"/>
                </c:ext>
              </c:extLst>
            </c:dLbl>
            <c:dLbl>
              <c:idx val="7"/>
              <c:layout>
                <c:manualLayout>
                  <c:x val="0.1502357493202105"/>
                  <c:y val="1.7120959709871608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/>
                      <a:t>П</a:t>
                    </a:r>
                    <a:r>
                      <a:rPr lang="ru-RU" dirty="0"/>
                      <a:t>латные услуги и компенсация затрат государства
0,6%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0A2-4082-8401-24FDC396833F}"/>
                </c:ext>
              </c:extLst>
            </c:dLbl>
            <c:dLbl>
              <c:idx val="8"/>
              <c:layout>
                <c:manualLayout>
                  <c:x val="4.0803190243937332E-2"/>
                  <c:y val="7.70002813743574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A2-4082-8401-24FDC396833F}"/>
                </c:ext>
              </c:extLst>
            </c:dLbl>
            <c:dLbl>
              <c:idx val="9"/>
              <c:layout>
                <c:manualLayout>
                  <c:x val="-0.12043327690316992"/>
                  <c:y val="3.58186877235919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A2-4082-8401-24FDC396833F}"/>
                </c:ext>
              </c:extLst>
            </c:dLbl>
            <c:dLbl>
              <c:idx val="10"/>
              <c:layout>
                <c:manualLayout>
                  <c:xMode val="edge"/>
                  <c:yMode val="edge"/>
                  <c:x val="0.10858324715615349"/>
                  <c:y val="0.66779661016949654"/>
                </c:manualLayout>
              </c:layout>
              <c:numFmt formatCode="0%" sourceLinked="0"/>
              <c:spPr>
                <a:noFill/>
                <a:ln w="17352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Times New Roman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0A2-4082-8401-24FDC396833F}"/>
                </c:ext>
              </c:extLst>
            </c:dLbl>
            <c:numFmt formatCode="0%" sourceLinked="0"/>
            <c:spPr>
              <a:noFill/>
              <a:ln w="1735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Sheet1!$B$1:$K$1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Платежи при пользовании природресурсами</c:v>
                </c:pt>
                <c:pt idx="7">
                  <c:v>Платные услуги и компенсация затрат государства</c:v>
                </c:pt>
                <c:pt idx="8">
                  <c:v>Доходы от продажи активов</c:v>
                </c:pt>
                <c:pt idx="9">
                  <c:v>Штрафы, прочие неналоговые доходы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480003.2</c:v>
                </c:pt>
                <c:pt idx="1">
                  <c:v>7868.1</c:v>
                </c:pt>
                <c:pt idx="2">
                  <c:v>84126.9</c:v>
                </c:pt>
                <c:pt idx="3">
                  <c:v>112836.2</c:v>
                </c:pt>
                <c:pt idx="4">
                  <c:v>16221</c:v>
                </c:pt>
                <c:pt idx="5">
                  <c:v>74397</c:v>
                </c:pt>
                <c:pt idx="6">
                  <c:v>3584</c:v>
                </c:pt>
                <c:pt idx="7">
                  <c:v>3233.2</c:v>
                </c:pt>
                <c:pt idx="8">
                  <c:v>14929.4</c:v>
                </c:pt>
                <c:pt idx="9">
                  <c:v>27429.7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0A2-4082-8401-24FDC396833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50"/>
      </c:pieChart>
      <c:spPr>
        <a:noFill/>
        <a:ln w="25395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4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66"/>
      <c:rotY val="20"/>
      <c:depthPercent val="80"/>
      <c:rAngAx val="1"/>
    </c:view3D>
    <c:floor>
      <c:thickness val="0"/>
      <c:spPr>
        <a:solidFill>
          <a:srgbClr val="FFFFFF"/>
        </a:solidFill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6132618459188954E-2"/>
          <c:y val="1.1106681963821545E-2"/>
          <c:w val="0.90386740331491711"/>
          <c:h val="0.953924914675784"/>
        </c:manualLayout>
      </c:layout>
      <c:bar3DChart>
        <c:barDir val="col"/>
        <c:grouping val="standard"/>
        <c:varyColors val="0"/>
        <c:ser>
          <c:idx val="4"/>
          <c:order val="0"/>
          <c:tx>
            <c:strRef>
              <c:f>Sheet1!$A$3</c:f>
              <c:strCache>
                <c:ptCount val="1"/>
                <c:pt idx="0">
                  <c:v>2019 год (план)</c:v>
                </c:pt>
              </c:strCache>
            </c:strRef>
          </c:tx>
          <c:spPr>
            <a:solidFill>
              <a:srgbClr val="FFFF00"/>
            </a:solidFill>
            <a:ln w="1262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464550</c:v>
                </c:pt>
                <c:pt idx="1">
                  <c:v>7213.5</c:v>
                </c:pt>
                <c:pt idx="2">
                  <c:v>82491</c:v>
                </c:pt>
                <c:pt idx="3">
                  <c:v>99305.7</c:v>
                </c:pt>
                <c:pt idx="4">
                  <c:v>17418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2910-4379-A6FD-6EDDBCAC4160}"/>
            </c:ext>
          </c:extLst>
        </c:ser>
        <c:ser>
          <c:idx val="3"/>
          <c:order val="1"/>
          <c:tx>
            <c:strRef>
              <c:f>Sheet1!$A$4</c:f>
              <c:strCache>
                <c:ptCount val="1"/>
                <c:pt idx="0">
                  <c:v>2019 год (отчет)</c:v>
                </c:pt>
              </c:strCache>
            </c:strRef>
          </c:tx>
          <c:spPr>
            <a:solidFill>
              <a:srgbClr val="C00000"/>
            </a:solidFill>
            <a:ln w="1262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0243391108958095E-2"/>
                  <c:y val="0.5804073802938285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10-4379-A6FD-6EDDBCAC4160}"/>
                </c:ext>
              </c:extLst>
            </c:dLbl>
            <c:dLbl>
              <c:idx val="1"/>
              <c:layout>
                <c:manualLayout>
                  <c:x val="-1.7795877705067888E-2"/>
                  <c:y val="5.142058947960503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10-4379-A6FD-6EDDBCAC4160}"/>
                </c:ext>
              </c:extLst>
            </c:dLbl>
            <c:dLbl>
              <c:idx val="2"/>
              <c:layout>
                <c:manualLayout>
                  <c:x val="-9.5495362349779268E-3"/>
                  <c:y val="0.1599775310464447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10-4379-A6FD-6EDDBCAC4160}"/>
                </c:ext>
              </c:extLst>
            </c:dLbl>
            <c:dLbl>
              <c:idx val="3"/>
              <c:layout>
                <c:manualLayout>
                  <c:x val="-1.8195900694894891E-3"/>
                  <c:y val="0.1693641883626149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10-4379-A6FD-6EDDBCAC4160}"/>
                </c:ext>
              </c:extLst>
            </c:dLbl>
            <c:dLbl>
              <c:idx val="4"/>
              <c:layout>
                <c:manualLayout>
                  <c:x val="-1.387052895760303E-2"/>
                  <c:y val="5.99810314474820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10-4379-A6FD-6EDDBCAC4160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480003.2</c:v>
                </c:pt>
                <c:pt idx="1">
                  <c:v>7868.1</c:v>
                </c:pt>
                <c:pt idx="2">
                  <c:v>84126.9</c:v>
                </c:pt>
                <c:pt idx="3">
                  <c:v>112836.2</c:v>
                </c:pt>
                <c:pt idx="4">
                  <c:v>16221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6-2910-4379-A6FD-6EDDBCAC4160}"/>
            </c:ext>
          </c:extLst>
        </c:ser>
        <c:ser>
          <c:idx val="2"/>
          <c:order val="2"/>
          <c:spPr>
            <a:solidFill>
              <a:srgbClr val="FF00FF"/>
            </a:solidFill>
            <a:ln w="1262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</c:strCache>
            </c:strRef>
          </c:cat>
          <c:val>
            <c:numLit>
              <c:formatCode>\О\с\н\о\в\н\о\й</c:formatCode>
              <c:ptCount val="1"/>
              <c:pt idx="0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7-2910-4379-A6FD-6EDDBCAC4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gapDepth val="170"/>
        <c:shape val="box"/>
        <c:axId val="671847951"/>
        <c:axId val="1"/>
        <c:axId val="2"/>
      </c:bar3DChart>
      <c:catAx>
        <c:axId val="6718479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At val="1000"/>
        <c:auto val="0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2624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21" b="0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Arial"/>
              </a:defRPr>
            </a:pPr>
            <a:endParaRPr lang="ru-RU"/>
          </a:p>
        </c:txPr>
        <c:crossAx val="671847951"/>
        <c:crosses val="autoZero"/>
        <c:crossBetween val="between"/>
      </c:valAx>
      <c:serAx>
        <c:axId val="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At val="1000"/>
      </c:serAx>
      <c:spPr>
        <a:noFill/>
        <a:ln w="25388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0487088218293048"/>
          <c:y val="6.0314195419450121E-2"/>
          <c:w val="0.60773440200902173"/>
          <c:h val="5.1194570066496782E-2"/>
        </c:manualLayout>
      </c:layout>
      <c:overlay val="0"/>
      <c:spPr>
        <a:noFill/>
        <a:ln w="25244">
          <a:noFill/>
        </a:ln>
      </c:spPr>
      <c:txPr>
        <a:bodyPr/>
        <a:lstStyle/>
        <a:p>
          <a:pPr>
            <a:defRPr sz="135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8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66"/>
      <c:rotY val="10"/>
      <c:depthPercent val="80"/>
      <c:rAngAx val="1"/>
    </c:view3D>
    <c:floor>
      <c:thickness val="0"/>
      <c:spPr>
        <a:solidFill>
          <a:srgbClr val="FFFFFF"/>
        </a:solidFill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2066161346350878E-2"/>
          <c:y val="1.3851997438709848E-2"/>
          <c:w val="0.91491712707182316"/>
          <c:h val="0.953924914675784"/>
        </c:manualLayout>
      </c:layout>
      <c:bar3DChart>
        <c:barDir val="col"/>
        <c:grouping val="standard"/>
        <c:varyColors val="0"/>
        <c:ser>
          <c:idx val="3"/>
          <c:order val="0"/>
          <c:tx>
            <c:strRef>
              <c:f>Sheet1!$A$3</c:f>
              <c:strCache>
                <c:ptCount val="1"/>
                <c:pt idx="0">
                  <c:v>2019 год (план)</c:v>
                </c:pt>
              </c:strCache>
            </c:strRef>
          </c:tx>
          <c:spPr>
            <a:solidFill>
              <a:srgbClr val="FF99CC"/>
            </a:solidFill>
            <a:ln w="1262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493152855511501E-2"/>
                  <c:y val="0.4296738328795373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8C-4C44-8BCD-D820861E0347}"/>
                </c:ext>
              </c:extLst>
            </c:dLbl>
            <c:dLbl>
              <c:idx val="1"/>
              <c:layout>
                <c:manualLayout>
                  <c:x val="3.844016548078983E-2"/>
                  <c:y val="7.576494605987912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8C-4C44-8BCD-D820861E0347}"/>
                </c:ext>
              </c:extLst>
            </c:dLbl>
            <c:dLbl>
              <c:idx val="2"/>
              <c:layout>
                <c:manualLayout>
                  <c:x val="3.9393505457499256E-2"/>
                  <c:y val="4.9169707056664021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8C-4C44-8BCD-D820861E0347}"/>
                </c:ext>
              </c:extLst>
            </c:dLbl>
            <c:dLbl>
              <c:idx val="3"/>
              <c:layout>
                <c:manualLayout>
                  <c:x val="1.8559754744919051E-2"/>
                  <c:y val="0.1088982511544575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8C-4C44-8BCD-D820861E0347}"/>
                </c:ext>
              </c:extLst>
            </c:dLbl>
            <c:dLbl>
              <c:idx val="4"/>
              <c:layout>
                <c:manualLayout>
                  <c:x val="3.1204524633874818E-2"/>
                  <c:y val="0.1919917578352710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8C-4C44-8BCD-D820861E0347}"/>
                </c:ext>
              </c:extLst>
            </c:dLbl>
            <c:spPr>
              <a:noFill/>
              <a:ln w="25253">
                <a:noFill/>
              </a:ln>
            </c:spPr>
            <c:txPr>
              <a:bodyPr anchor="t" anchorCtr="1"/>
              <a:lstStyle/>
              <a:p>
                <a:pPr>
                  <a:defRPr sz="1046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при пользовании природресурсами</c:v>
                </c:pt>
                <c:pt idx="2">
                  <c:v>Платные услуги</c:v>
                </c:pt>
                <c:pt idx="3">
                  <c:v>Доходы от продажи активов</c:v>
                </c:pt>
                <c:pt idx="4">
                  <c:v>Штрафы, прочие неналоговые доходы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67942.3</c:v>
                </c:pt>
                <c:pt idx="1">
                  <c:v>2299</c:v>
                </c:pt>
                <c:pt idx="2">
                  <c:v>1180.5999999999999</c:v>
                </c:pt>
                <c:pt idx="3">
                  <c:v>7859</c:v>
                </c:pt>
                <c:pt idx="4">
                  <c:v>23478.3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C08C-4C44-8BCD-D820861E0347}"/>
            </c:ext>
          </c:extLst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2019 год (отчет)</c:v>
                </c:pt>
              </c:strCache>
            </c:strRef>
          </c:tx>
          <c:spPr>
            <a:solidFill>
              <a:srgbClr val="7030A0"/>
            </a:solidFill>
            <a:ln w="1262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при пользовании природресурсами</c:v>
                </c:pt>
                <c:pt idx="2">
                  <c:v>Платные услуги</c:v>
                </c:pt>
                <c:pt idx="3">
                  <c:v>Доходы от продажи активов</c:v>
                </c:pt>
                <c:pt idx="4">
                  <c:v>Штрафы, прочие неналоговые доходы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74397</c:v>
                </c:pt>
                <c:pt idx="1">
                  <c:v>3584</c:v>
                </c:pt>
                <c:pt idx="2">
                  <c:v>3233.2</c:v>
                </c:pt>
                <c:pt idx="3">
                  <c:v>14929.4</c:v>
                </c:pt>
                <c:pt idx="4">
                  <c:v>27429.7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6-C08C-4C44-8BCD-D820861E0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gapDepth val="170"/>
        <c:shape val="box"/>
        <c:axId val="671848751"/>
        <c:axId val="1"/>
        <c:axId val="2"/>
      </c:bar3DChart>
      <c:catAx>
        <c:axId val="6718487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At val="1000"/>
        <c:auto val="0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2628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21" b="0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Arial"/>
              </a:defRPr>
            </a:pPr>
            <a:endParaRPr lang="ru-RU"/>
          </a:p>
        </c:txPr>
        <c:crossAx val="671848751"/>
        <c:crosses val="autoZero"/>
        <c:crossBetween val="between"/>
      </c:valAx>
      <c:serAx>
        <c:axId val="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At val="1000"/>
      </c:serAx>
    </c:plotArea>
    <c:legend>
      <c:legendPos val="r"/>
      <c:layout>
        <c:manualLayout>
          <c:xMode val="edge"/>
          <c:yMode val="edge"/>
          <c:x val="0.19179184031986068"/>
          <c:y val="8.2051215400000724E-2"/>
          <c:w val="0.60773441552179364"/>
          <c:h val="5.1194604800947327E-2"/>
        </c:manualLayout>
      </c:layout>
      <c:overlay val="0"/>
      <c:spPr>
        <a:noFill/>
        <a:ln w="25253">
          <a:noFill/>
        </a:ln>
      </c:spPr>
      <c:txPr>
        <a:bodyPr/>
        <a:lstStyle/>
        <a:p>
          <a:pPr>
            <a:defRPr sz="135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8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76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779909243840134E-2"/>
          <c:y val="0.11271157188076283"/>
          <c:w val="0.86633319668075603"/>
          <c:h val="0.6098232018608676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2019</c:v>
                </c:pt>
              </c:strCache>
            </c:strRef>
          </c:tx>
          <c:spPr>
            <a:ln w="1191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00B05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236D-4BCA-AA6C-E94F13A16716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36D-4BCA-AA6C-E94F13A16716}"/>
              </c:ext>
            </c:extLst>
          </c:dPt>
          <c:dPt>
            <c:idx val="2"/>
            <c:bubble3D val="0"/>
            <c:spPr>
              <a:solidFill>
                <a:srgbClr val="FF00FF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236D-4BCA-AA6C-E94F13A16716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36D-4BCA-AA6C-E94F13A16716}"/>
              </c:ext>
            </c:extLst>
          </c:dPt>
          <c:dPt>
            <c:idx val="4"/>
            <c:bubble3D val="0"/>
            <c:spPr>
              <a:solidFill>
                <a:srgbClr val="FF505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236D-4BCA-AA6C-E94F13A16716}"/>
              </c:ext>
            </c:extLst>
          </c:dPt>
          <c:dPt>
            <c:idx val="5"/>
            <c:bubble3D val="0"/>
            <c:explosion val="0"/>
            <c:spPr>
              <a:solidFill>
                <a:srgbClr val="0000FF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36D-4BCA-AA6C-E94F13A16716}"/>
              </c:ext>
            </c:extLst>
          </c:dPt>
          <c:dPt>
            <c:idx val="6"/>
            <c:bubble3D val="0"/>
            <c:spPr>
              <a:solidFill>
                <a:srgbClr val="B191CB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236D-4BCA-AA6C-E94F13A16716}"/>
              </c:ext>
            </c:extLst>
          </c:dPt>
          <c:dPt>
            <c:idx val="7"/>
            <c:bubble3D val="0"/>
            <c:explosion val="33"/>
            <c:spPr>
              <a:solidFill>
                <a:srgbClr val="8000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236D-4BCA-AA6C-E94F13A16716}"/>
              </c:ext>
            </c:extLst>
          </c:dPt>
          <c:dPt>
            <c:idx val="8"/>
            <c:bubble3D val="0"/>
            <c:spPr>
              <a:solidFill>
                <a:schemeClr val="accent3">
                  <a:lumMod val="95000"/>
                </a:schemeClr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236D-4BCA-AA6C-E94F13A16716}"/>
              </c:ext>
            </c:extLst>
          </c:dPt>
          <c:dPt>
            <c:idx val="9"/>
            <c:bubble3D val="0"/>
            <c:spPr>
              <a:solidFill>
                <a:srgbClr val="00FF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236D-4BCA-AA6C-E94F13A16716}"/>
              </c:ext>
            </c:extLst>
          </c:dPt>
          <c:dPt>
            <c:idx val="10"/>
            <c:bubble3D val="0"/>
            <c:spPr>
              <a:solidFill>
                <a:srgbClr val="00B0F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236D-4BCA-AA6C-E94F13A16716}"/>
              </c:ext>
            </c:extLst>
          </c:dPt>
          <c:dLbls>
            <c:dLbl>
              <c:idx val="0"/>
              <c:layout>
                <c:manualLayout>
                  <c:x val="-1.1425808344013792E-2"/>
                  <c:y val="0.24897836918268668"/>
                </c:manualLayout>
              </c:layout>
              <c:tx>
                <c:rich>
                  <a:bodyPr/>
                  <a:lstStyle/>
                  <a:p>
                    <a:pPr>
                      <a:defRPr sz="1082" b="1" i="0" u="none" strike="noStrike" baseline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defRPr>
                    </a:pPr>
                    <a:fld id="{354A7143-A676-4403-BC11-3FECA84F916C}" type="CELLRANGE">
                      <a:rPr lang="ru-RU" sz="1120" baseline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82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</a:t>
                    </a:r>
                    <a:fld id="{BC494A2F-7680-4FE6-9A8E-40F3EF1E1454}" type="VALUE">
                      <a:rPr lang="ru-RU" sz="1120" baseline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82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 6,5%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236D-4BCA-AA6C-E94F13A16716}"/>
                </c:ext>
              </c:extLst>
            </c:dLbl>
            <c:dLbl>
              <c:idx val="1"/>
              <c:layout>
                <c:manualLayout>
                  <c:x val="-0.15793747239970715"/>
                  <c:y val="0.22256219346963158"/>
                </c:manualLayout>
              </c:layout>
              <c:tx>
                <c:rich>
                  <a:bodyPr/>
                  <a:lstStyle/>
                  <a:p>
                    <a:pPr>
                      <a:defRPr sz="1049" b="1" i="0" u="none" strike="noStrike" baseline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defRPr>
                    </a:pPr>
                    <a:fld id="{4608552F-B659-450D-8B3A-C439ADB3F596}" type="CELLRANG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49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</a:t>
                    </a:r>
                    <a:fld id="{4A6F4128-B830-44D0-B23B-9F49F47FA64A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49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.; 0,6 %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236D-4BCA-AA6C-E94F13A16716}"/>
                </c:ext>
              </c:extLst>
            </c:dLbl>
            <c:dLbl>
              <c:idx val="2"/>
              <c:layout>
                <c:manualLayout>
                  <c:x val="-8.1332422763631229E-2"/>
                  <c:y val="0.13062468345937234"/>
                </c:manualLayout>
              </c:layout>
              <c:tx>
                <c:rich>
                  <a:bodyPr/>
                  <a:lstStyle/>
                  <a:p>
                    <a:pPr>
                      <a:defRPr sz="1049" b="1" i="0" u="none" strike="noStrike" baseline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defRPr>
                    </a:pPr>
                    <a:fld id="{A4E54092-F2A4-48A9-B15F-3146A536FC66}" type="CELLRANG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49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</a:t>
                    </a:r>
                    <a:fld id="{7CA431AA-B6EB-49E3-AEEF-0BD622A73461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49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 7,4%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236D-4BCA-AA6C-E94F13A16716}"/>
                </c:ext>
              </c:extLst>
            </c:dLbl>
            <c:dLbl>
              <c:idx val="3"/>
              <c:layout>
                <c:manualLayout>
                  <c:x val="0"/>
                  <c:y val="4.3042599334236605E-2"/>
                </c:manualLayout>
              </c:layout>
              <c:tx>
                <c:rich>
                  <a:bodyPr/>
                  <a:lstStyle/>
                  <a:p>
                    <a:pPr>
                      <a:defRPr sz="1091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6D793682-CC37-40AA-B070-01622E598204}" type="CELLRANG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91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fld id="{153F8A73-0D08-4E1A-AA83-68EF9DDA0CB1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91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 6,1%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236D-4BCA-AA6C-E94F13A16716}"/>
                </c:ext>
              </c:extLst>
            </c:dLbl>
            <c:dLbl>
              <c:idx val="4"/>
              <c:layout>
                <c:manualLayout>
                  <c:x val="5.5913482608167149E-8"/>
                  <c:y val="-0.18031868336413967"/>
                </c:manualLayout>
              </c:layout>
              <c:tx>
                <c:rich>
                  <a:bodyPr/>
                  <a:lstStyle/>
                  <a:p>
                    <a:pPr>
                      <a:defRPr sz="1126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1E6F79EE-6997-4204-A68B-1432793E59D5}" type="CELLRANG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</a:t>
                    </a:r>
                    <a:fld id="{AAE147C8-996A-4CD4-BA9D-A7627A715F98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; 0,1%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58401297103333"/>
                      <c:h val="0.1149093773943457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236D-4BCA-AA6C-E94F13A16716}"/>
                </c:ext>
              </c:extLst>
            </c:dLbl>
            <c:dLbl>
              <c:idx val="5"/>
              <c:layout>
                <c:manualLayout>
                  <c:x val="0.16253356067009839"/>
                  <c:y val="-0.11832892521200106"/>
                </c:manualLayout>
              </c:layout>
              <c:tx>
                <c:rich>
                  <a:bodyPr/>
                  <a:lstStyle/>
                  <a:p>
                    <a:pPr>
                      <a:defRPr sz="1126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EC943453-89F1-476F-929B-6812154C547B}" type="CELLRANGE"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; </a:t>
                    </a:r>
                    <a:fld id="{04EE59CE-E966-4202-A9B1-4E64666E37D1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; </a:t>
                    </a:r>
                    <a:fld id="{DF032585-D2D2-4EF9-8C05-5EB9F7087094}" type="PERCENTAGE"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[ПРОЦЕНТ]</a:t>
                    </a:fld>
                    <a:endParaRPr lang="ru-RU" sz="1120" baseline="0" dirty="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236D-4BCA-AA6C-E94F13A16716}"/>
                </c:ext>
              </c:extLst>
            </c:dLbl>
            <c:dLbl>
              <c:idx val="6"/>
              <c:layout>
                <c:manualLayout>
                  <c:x val="6.0521312709906204E-2"/>
                  <c:y val="-1.8314640301628129E-2"/>
                </c:manualLayout>
              </c:layout>
              <c:tx>
                <c:rich>
                  <a:bodyPr/>
                  <a:lstStyle/>
                  <a:p>
                    <a:pPr>
                      <a:defRPr sz="1056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07C3A385-4DD2-459B-B19C-8C3C3CA6FDD7}" type="CELLRANGE"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5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; </a:t>
                    </a:r>
                    <a:fld id="{B8F951E5-6CBE-4B7D-962D-5AE5ECE630D1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5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.; 7,1%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236D-4BCA-AA6C-E94F13A16716}"/>
                </c:ext>
              </c:extLst>
            </c:dLbl>
            <c:dLbl>
              <c:idx val="7"/>
              <c:layout>
                <c:manualLayout>
                  <c:x val="0.19210452421707985"/>
                  <c:y val="4.1583980122330777E-2"/>
                </c:manualLayout>
              </c:layout>
              <c:tx>
                <c:rich>
                  <a:bodyPr/>
                  <a:lstStyle/>
                  <a:p>
                    <a:pPr>
                      <a:defRPr sz="1890" b="1" i="0" u="none" strike="noStrike" baseline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33E41FCC-1DC1-4FC3-B016-E5AF714BC5B9}" type="CELLRANG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0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[ДИАПАЗОН ЯЧЕЕК]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</a:t>
                    </a:r>
                    <a:fld id="{0A46664D-E3D8-4C81-B3F5-E724985EA59F}" type="VALU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0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</a:t>
                    </a:r>
                    <a:r>
                      <a:rPr lang="ru-RU" sz="1079" b="1" i="0" u="none" strike="noStrike" baseline="0" dirty="0" err="1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тыс.руб</a:t>
                    </a:r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.; 4%</a:t>
                    </a:r>
                  </a:p>
                </c:rich>
              </c:tx>
              <c:numFmt formatCode="\О\с\н\о\в\н\о\й" sourceLinked="0"/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236D-4BCA-AA6C-E94F13A16716}"/>
                </c:ext>
              </c:extLst>
            </c:dLbl>
            <c:dLbl>
              <c:idx val="8"/>
              <c:layout>
                <c:manualLayout>
                  <c:x val="0.23274378530027834"/>
                  <c:y val="0.24668152874513555"/>
                </c:manualLayout>
              </c:layout>
              <c:tx>
                <c:rich>
                  <a:bodyPr/>
                  <a:lstStyle/>
                  <a:p>
                    <a:pPr>
                      <a:defRPr sz="1896" b="1" i="0" u="none" strike="noStrike" baseline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94E36539-15EC-45CA-AB42-81EF85D19985}" type="CELLRANG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6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[ДИАПАЗОН ЯЧЕЕК]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</a:t>
                    </a:r>
                    <a:fld id="{01691C6A-9E4D-40C9-86DC-EF4F541A6B6B}" type="VALU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6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</a:t>
                    </a:r>
                    <a:r>
                      <a:rPr lang="ru-RU" sz="1079" b="1" i="0" u="none" strike="noStrike" baseline="0" dirty="0" err="1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тыс.руб</a:t>
                    </a:r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.; 1,3%</a:t>
                    </a:r>
                  </a:p>
                </c:rich>
              </c:tx>
              <c:numFmt formatCode="\О\с\н\о\в\н\о\й" sourceLinked="0"/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236D-4BCA-AA6C-E94F13A16716}"/>
                </c:ext>
              </c:extLst>
            </c:dLbl>
            <c:dLbl>
              <c:idx val="9"/>
              <c:layout>
                <c:manualLayout>
                  <c:x val="5.897318020345127E-2"/>
                  <c:y val="0.25894040595118023"/>
                </c:manualLayout>
              </c:layout>
              <c:tx>
                <c:rich>
                  <a:bodyPr/>
                  <a:lstStyle/>
                  <a:p>
                    <a:pPr>
                      <a:defRPr sz="1896" b="1" i="0" u="none" strike="noStrike" baseline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46760A43-AA6A-4D71-BF0E-349393EBC6E4}" type="CELLRANG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6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[ДИАПАЗОН ЯЧЕЕК]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9 506,6 </a:t>
                    </a:r>
                    <a:r>
                      <a:rPr lang="ru-RU" sz="1079" b="1" i="0" u="none" strike="noStrike" baseline="0" dirty="0" err="1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тыс.руб</a:t>
                    </a:r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., 0,4%</a:t>
                    </a:r>
                  </a:p>
                </c:rich>
              </c:tx>
              <c:numFmt formatCode="\О\с\н\о\в\н\о\й" sourceLinked="0"/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236D-4BCA-AA6C-E94F13A16716}"/>
                </c:ext>
              </c:extLst>
            </c:dLbl>
            <c:dLbl>
              <c:idx val="10"/>
              <c:layout>
                <c:manualLayout>
                  <c:x val="-8.6632294039611521E-2"/>
                  <c:y val="0.20007938947158818"/>
                </c:manualLayout>
              </c:layout>
              <c:tx>
                <c:rich>
                  <a:bodyPr/>
                  <a:lstStyle/>
                  <a:p>
                    <a:pPr>
                      <a:defRPr sz="1080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fld id="{FA0F4B2C-E44D-41D2-B302-43ED4F216506}" type="CELLRANGE">
                      <a:rPr lang="ru-RU" sz="1080" b="1" baseline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>
                        <a:defRPr sz="1080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t>[ДИАПАЗОН ЯЧЕЕК]</a:t>
                    </a:fld>
                    <a:r>
                      <a:rPr lang="ru-RU" sz="1080" b="1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12086 </a:t>
                    </a:r>
                    <a:r>
                      <a:rPr lang="ru-RU" sz="1080" b="1" baseline="0" dirty="0" err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тыс.руб</a:t>
                    </a:r>
                    <a:r>
                      <a:rPr lang="ru-RU" sz="1080" b="1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., 0,5%</a:t>
                    </a:r>
                  </a:p>
                </c:rich>
              </c:tx>
              <c:numFmt formatCode="\О\с\н\о\в\н\о\й" sourceLinked="0"/>
              <c:spPr>
                <a:noFill/>
                <a:ln w="23832">
                  <a:noFill/>
                </a:ln>
              </c:spPr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72288394586367"/>
                      <c:h val="0.160527762506871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236D-4BCA-AA6C-E94F13A16716}"/>
                </c:ext>
              </c:extLst>
            </c:dLbl>
            <c:numFmt formatCode="\О\с\н\о\в\н\о\й" sourceLinked="0"/>
            <c:spPr>
              <a:noFill/>
              <a:ln w="23832">
                <a:noFill/>
              </a:ln>
            </c:spPr>
            <c:txPr>
              <a:bodyPr/>
              <a:lstStyle/>
              <a:p>
                <a:pPr>
                  <a:defRPr sz="112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1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Sheet1!$B$1:$L$1</c:f>
              <c:strCache>
                <c:ptCount val="11"/>
                <c:pt idx="0">
                  <c:v>Общегосударственные 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 и муниципального долга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>
                  <c:v>155377.60000000001</c:v>
                </c:pt>
                <c:pt idx="1">
                  <c:v>15427.9</c:v>
                </c:pt>
                <c:pt idx="2">
                  <c:v>178685.3</c:v>
                </c:pt>
                <c:pt idx="3">
                  <c:v>145407.9</c:v>
                </c:pt>
                <c:pt idx="4">
                  <c:v>2806.3</c:v>
                </c:pt>
                <c:pt idx="5">
                  <c:v>1585881.6</c:v>
                </c:pt>
                <c:pt idx="6">
                  <c:v>171674.4</c:v>
                </c:pt>
                <c:pt idx="7">
                  <c:v>96220.7</c:v>
                </c:pt>
                <c:pt idx="8">
                  <c:v>31603.7</c:v>
                </c:pt>
                <c:pt idx="9">
                  <c:v>9506.6</c:v>
                </c:pt>
                <c:pt idx="10">
                  <c:v>12086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Sheet1!$B$1:$L$1</c15:f>
                <c15:dlblRangeCache>
                  <c:ptCount val="11"/>
                  <c:pt idx="0">
                    <c:v>Общегосударственные  вопросы</c:v>
                  </c:pt>
                  <c:pt idx="1">
                    <c:v>Национальная безопасность и правоохранительная деятельность</c:v>
                  </c:pt>
                  <c:pt idx="2">
                    <c:v>Национальная экономика</c:v>
                  </c:pt>
                  <c:pt idx="3">
                    <c:v>Жилищно-коммунальное хозяйство</c:v>
                  </c:pt>
                  <c:pt idx="4">
                    <c:v>Охрана окружающей среды</c:v>
                  </c:pt>
                  <c:pt idx="5">
                    <c:v>Образование</c:v>
                  </c:pt>
                  <c:pt idx="6">
                    <c:v>Культура, кинематография</c:v>
                  </c:pt>
                  <c:pt idx="7">
                    <c:v>Социальная политика</c:v>
                  </c:pt>
                  <c:pt idx="8">
                    <c:v>Физическая культура и спорт</c:v>
                  </c:pt>
                  <c:pt idx="9">
                    <c:v>Средства массовой информации</c:v>
                  </c:pt>
                  <c:pt idx="10">
                    <c:v>Обслуживание государственного  и муниципального долга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236D-4BCA-AA6C-E94F13A1671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916">
              <a:solidFill>
                <a:schemeClr val="tx1"/>
              </a:solidFill>
              <a:prstDash val="solid"/>
            </a:ln>
          </c:spPr>
          <c:explosion val="28"/>
          <c:dPt>
            <c:idx val="0"/>
            <c:bubble3D val="0"/>
            <c:spPr>
              <a:solidFill>
                <a:schemeClr val="accent1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236D-4BCA-AA6C-E94F13A1671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D-236D-4BCA-AA6C-E94F13A16716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236D-4BCA-AA6C-E94F13A16716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236D-4BCA-AA6C-E94F13A16716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236D-4BCA-AA6C-E94F13A16716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236D-4BCA-AA6C-E94F13A16716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236D-4BCA-AA6C-E94F13A16716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236D-4BCA-AA6C-E94F13A16716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236D-4BCA-AA6C-E94F13A16716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236D-4BCA-AA6C-E94F13A16716}"/>
              </c:ext>
            </c:extLst>
          </c:dPt>
          <c:dLbls>
            <c:numFmt formatCode="0%" sourceLinked="0"/>
            <c:spPr>
              <a:noFill/>
              <a:ln w="23832">
                <a:noFill/>
              </a:ln>
            </c:spPr>
            <c:txPr>
              <a:bodyPr/>
              <a:lstStyle/>
              <a:p>
                <a:pPr>
                  <a:defRPr sz="190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Sheet1!$B$1:$L$1</c:f>
              <c:strCache>
                <c:ptCount val="11"/>
                <c:pt idx="0">
                  <c:v>Общегосударственные 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 и муниципального долга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16-236D-4BCA-AA6C-E94F13A1671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1916">
              <a:solidFill>
                <a:schemeClr val="tx1"/>
              </a:solidFill>
              <a:prstDash val="solid"/>
            </a:ln>
          </c:spPr>
          <c:explosion val="28"/>
          <c:dPt>
            <c:idx val="0"/>
            <c:bubble3D val="0"/>
            <c:spPr>
              <a:solidFill>
                <a:schemeClr val="accent1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236D-4BCA-AA6C-E94F13A167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8-236D-4BCA-AA6C-E94F13A1671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9-236D-4BCA-AA6C-E94F13A16716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236D-4BCA-AA6C-E94F13A16716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236D-4BCA-AA6C-E94F13A16716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236D-4BCA-AA6C-E94F13A16716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236D-4BCA-AA6C-E94F13A16716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E-236D-4BCA-AA6C-E94F13A16716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236D-4BCA-AA6C-E94F13A16716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236D-4BCA-AA6C-E94F13A16716}"/>
              </c:ext>
            </c:extLst>
          </c:dPt>
          <c:dLbls>
            <c:numFmt formatCode="0%" sourceLinked="0"/>
            <c:spPr>
              <a:noFill/>
              <a:ln w="23832">
                <a:noFill/>
              </a:ln>
            </c:spPr>
            <c:txPr>
              <a:bodyPr/>
              <a:lstStyle/>
              <a:p>
                <a:pPr>
                  <a:defRPr sz="190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Sheet1!$B$1:$L$1</c:f>
              <c:strCache>
                <c:ptCount val="11"/>
                <c:pt idx="0">
                  <c:v>Общегосударственные 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 и муниципального долга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21-236D-4BCA-AA6C-E94F13A1671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7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0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7"/>
      <c:rotY val="3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173733195449848E-2"/>
          <c:y val="0.17966101694915237"/>
          <c:w val="0.82833505687693898"/>
          <c:h val="0.5372881355932203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2019 г</c:v>
                </c:pt>
              </c:strCache>
            </c:strRef>
          </c:tx>
          <c:spPr>
            <a:ln w="8817">
              <a:solidFill>
                <a:srgbClr val="000000"/>
              </a:solidFill>
              <a:prstDash val="solid"/>
            </a:ln>
          </c:spPr>
          <c:explosion val="9"/>
          <c:dPt>
            <c:idx val="0"/>
            <c:bubble3D val="0"/>
            <c:explosion val="7"/>
            <c:spPr>
              <a:gradFill rotWithShape="0">
                <a:gsLst>
                  <a:gs pos="13000">
                    <a:srgbClr val="FF0066"/>
                  </a:gs>
                  <a:gs pos="100000">
                    <a:srgbClr val="FF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91BE-4F4B-A007-E704C9DBB90B}"/>
              </c:ext>
            </c:extLst>
          </c:dPt>
          <c:dPt>
            <c:idx val="1"/>
            <c:bubble3D val="0"/>
            <c:spPr>
              <a:solidFill>
                <a:srgbClr val="1409A7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1BE-4F4B-A007-E704C9DBB90B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91BE-4F4B-A007-E704C9DBB90B}"/>
              </c:ext>
            </c:extLst>
          </c:dPt>
          <c:dPt>
            <c:idx val="3"/>
            <c:bubble3D val="0"/>
            <c:spPr>
              <a:solidFill>
                <a:srgbClr val="5778E1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1BE-4F4B-A007-E704C9DBB90B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91BE-4F4B-A007-E704C9DBB90B}"/>
              </c:ext>
            </c:extLst>
          </c:dPt>
          <c:dPt>
            <c:idx val="5"/>
            <c:bubble3D val="0"/>
            <c:explosion val="4"/>
            <c:spPr>
              <a:solidFill>
                <a:srgbClr val="FF9BFF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1BE-4F4B-A007-E704C9DBB90B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  <a:ln w="881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1BE-4F4B-A007-E704C9DBB90B}"/>
              </c:ext>
            </c:extLst>
          </c:dPt>
          <c:dPt>
            <c:idx val="7"/>
            <c:bubble3D val="0"/>
            <c:spPr>
              <a:solidFill>
                <a:srgbClr val="6600FF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1BE-4F4B-A007-E704C9DBB90B}"/>
              </c:ext>
            </c:extLst>
          </c:dPt>
          <c:dPt>
            <c:idx val="8"/>
            <c:bubble3D val="0"/>
            <c:spPr>
              <a:solidFill>
                <a:srgbClr val="00FF00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8FC1-4D64-BF6A-F9B1F2B301F4}"/>
              </c:ext>
            </c:extLst>
          </c:dPt>
          <c:dLbls>
            <c:dLbl>
              <c:idx val="0"/>
              <c:layout>
                <c:manualLayout>
                  <c:x val="8.3710192475940512E-2"/>
                  <c:y val="2.0803444269968541E-3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endParaRPr lang="ru-RU" sz="1013" b="1" i="0" u="none" strike="noStrike" baseline="0" dirty="0">
                      <a:solidFill>
                        <a:srgbClr val="000000"/>
                      </a:solidFill>
                      <a:latin typeface="Tahoma" panose="020B0604030504040204" pitchFamily="34" charset="0"/>
                      <a:ea typeface="Tahoma"/>
                      <a:cs typeface="Tahoma"/>
                    </a:endParaRP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Дошкольные образовательные организации;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593 049,0 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37,4%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1BE-4F4B-A007-E704C9DBB90B}"/>
                </c:ext>
              </c:extLst>
            </c:dLbl>
            <c:dLbl>
              <c:idx val="1"/>
              <c:layout>
                <c:manualLayout>
                  <c:x val="-7.6213910761154858E-4"/>
                  <c:y val="0.10915268433255823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Проектирование и строительство здания детского сада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на 280 мест  по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пр. Мира, д 24а;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196 818,1 тыс. руб.;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12,4%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1BE-4F4B-A007-E704C9DBB90B}"/>
                </c:ext>
              </c:extLst>
            </c:dLbl>
            <c:dLbl>
              <c:idx val="2"/>
              <c:layout>
                <c:manualLayout>
                  <c:x val="0.15215013159652968"/>
                  <c:y val="0.22827922211961887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Проектирование и строительство детского сада на 220 мест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в г. Котласе 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14 072,3 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0,9%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75284339457568"/>
                      <c:h val="0.1723448778572292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91BE-4F4B-A007-E704C9DBB90B}"/>
                </c:ext>
              </c:extLst>
            </c:dLbl>
            <c:dLbl>
              <c:idx val="3"/>
              <c:layout>
                <c:manualLayout>
                  <c:x val="-1.3675579615048119E-2"/>
                  <c:y val="0.17602277282338477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Проектирование и строительство школы на 860 мест в г. Котласе;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102 300,5 тыс. руб.; 6,4%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95624059138982"/>
                      <c:h val="0.1638434351616832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91BE-4F4B-A007-E704C9DBB90B}"/>
                </c:ext>
              </c:extLst>
            </c:dLbl>
            <c:dLbl>
              <c:idx val="4"/>
              <c:layout>
                <c:manualLayout>
                  <c:x val="-4.8497484689413825E-2"/>
                  <c:y val="0.18247633165300842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Прочие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учреждения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образования;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20 173,0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1,3%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65966754155731"/>
                      <c:h val="0.1528197948118685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91BE-4F4B-A007-E704C9DBB90B}"/>
                </c:ext>
              </c:extLst>
            </c:dLbl>
            <c:dLbl>
              <c:idx val="5"/>
              <c:layout>
                <c:manualLayout>
                  <c:x val="-1.1249289151356081E-2"/>
                  <c:y val="0.18655725963214634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Организации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дополнительного образования;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123 569,7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7,8%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27427821522307"/>
                      <c:h val="0.1605402683785751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91BE-4F4B-A007-E704C9DBB90B}"/>
                </c:ext>
              </c:extLst>
            </c:dLbl>
            <c:dLbl>
              <c:idx val="6"/>
              <c:layout>
                <c:manualLayout>
                  <c:x val="-0.12287817147856518"/>
                  <c:y val="0.22109510368840823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fld id="{03F58B6D-CC42-42DB-999D-7C6D41C10004}" type="CATEGORYNAME">
                      <a:rPr lang="ru-RU" sz="1013" b="1" i="0" baseline="0">
                        <a:latin typeface="Tahoma" panose="020B0604030504040204" pitchFamily="34" charset="0"/>
                      </a:rPr>
                      <a:pPr>
                        <a:defRPr sz="1013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;.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 </a:t>
                    </a:r>
                    <a:fld id="{B543D322-3849-4637-8FD6-0D970F18168E}" type="VALUE">
                      <a:rPr lang="ru-RU" sz="1013" b="1" i="0" baseline="0" smtClean="0">
                        <a:latin typeface="Tahoma" panose="020B0604030504040204" pitchFamily="34" charset="0"/>
                      </a:rPr>
                      <a:pPr>
                        <a:defRPr sz="1013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 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0,6%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06835083114611"/>
                      <c:h val="0.134014163606614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1BE-4F4B-A007-E704C9DBB90B}"/>
                </c:ext>
              </c:extLst>
            </c:dLbl>
            <c:dLbl>
              <c:idx val="7"/>
              <c:layout>
                <c:manualLayout>
                  <c:x val="-0.10761816491688539"/>
                  <c:y val="5.2165507752334174E-2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fld id="{DFD5BB96-80A4-4468-8CBA-1B2680B3A6AC}" type="CATEGORYNAME">
                      <a:rPr lang="ru-RU" sz="1013" b="1" i="0" baseline="0">
                        <a:latin typeface="Tahoma" panose="020B0604030504040204" pitchFamily="34" charset="0"/>
                      </a:rPr>
                      <a:pPr>
                        <a:defRPr sz="1013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 </a:t>
                    </a:r>
                    <a:fld id="{52022892-75FF-4982-B410-9D90CEB188D5}" type="VALUE">
                      <a:rPr lang="ru-RU" sz="1013" b="1" i="0" baseline="0" smtClean="0">
                        <a:latin typeface="Tahoma" panose="020B0604030504040204" pitchFamily="34" charset="0"/>
                      </a:rPr>
                      <a:pPr>
                        <a:defRPr sz="1013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 тыс. руб.;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2,5%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4365214957216"/>
                      <c:h val="0.179747347978186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1BE-4F4B-A007-E704C9DBB90B}"/>
                </c:ext>
              </c:extLst>
            </c:dLbl>
            <c:dLbl>
              <c:idx val="8"/>
              <c:layout>
                <c:manualLayout>
                  <c:x val="6.9438976377952737E-4"/>
                  <c:y val="-0.101150277216430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13" b="1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fld id="{DF945F06-DAD0-4DF4-B80B-B5A7E04DD697}" type="CATEGORYNAME">
                      <a:rPr lang="ru-RU" sz="1013" baseline="0">
                        <a:latin typeface="Tahoma" panose="020B0604030504040204" pitchFamily="34" charset="0"/>
                      </a:rPr>
                      <a:pPr>
                        <a:defRPr sz="1013" b="1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sz="1013" baseline="0" dirty="0">
                        <a:latin typeface="Tahoma" panose="020B0604030504040204" pitchFamily="34" charset="0"/>
                      </a:rPr>
                      <a:t>;</a:t>
                    </a:r>
                  </a:p>
                  <a:p>
                    <a:pPr>
                      <a:defRPr sz="1013" b="1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aseline="0" dirty="0">
                        <a:latin typeface="Tahoma" panose="020B0604030504040204" pitchFamily="34" charset="0"/>
                      </a:rPr>
                      <a:t> </a:t>
                    </a:r>
                    <a:fld id="{D87EBA2A-4028-47E1-94FA-808EBFA8A9BD}" type="VALUE">
                      <a:rPr lang="ru-RU" sz="1013" baseline="0" smtClean="0">
                        <a:latin typeface="Tahoma" panose="020B0604030504040204" pitchFamily="34" charset="0"/>
                      </a:rPr>
                      <a:pPr>
                        <a:defRPr sz="1013" b="1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13" baseline="0" dirty="0">
                        <a:latin typeface="Tahoma" panose="020B0604030504040204" pitchFamily="34" charset="0"/>
                      </a:rPr>
                      <a:t> тыс. руб.; </a:t>
                    </a:r>
                  </a:p>
                  <a:p>
                    <a:pPr>
                      <a:defRPr sz="1013" b="1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aseline="0" dirty="0">
                        <a:latin typeface="Tahoma" panose="020B0604030504040204" pitchFamily="34" charset="0"/>
                      </a:rPr>
                      <a:t>30,7%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98556430446191"/>
                      <c:h val="0.136260154018686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8FC1-4D64-BF6A-F9B1F2B301F4}"/>
                </c:ext>
              </c:extLst>
            </c:dLbl>
            <c:numFmt formatCode="\О\с\н\о\в\н\о\й" sourceLinked="0"/>
            <c:spPr>
              <a:noFill/>
              <a:ln w="1762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13" b="1" i="0" u="none" strike="noStrike" baseline="0">
                    <a:solidFill>
                      <a:srgbClr val="000000"/>
                    </a:solidFill>
                    <a:latin typeface="Tahoma" panose="020B0604030504040204" pitchFamily="34" charset="0"/>
                    <a:ea typeface="Tahoma"/>
                    <a:cs typeface="Tahoma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Sheet1!$B$1:$J$1</c:f>
              <c:strCache>
                <c:ptCount val="9"/>
                <c:pt idx="0">
                  <c:v>Дошкольные образовательные организации</c:v>
                </c:pt>
                <c:pt idx="1">
                  <c:v>Проектирование и строительство здания детского сада на 280 мест по пр. Мира, д. 24а</c:v>
                </c:pt>
                <c:pt idx="2">
                  <c:v>Проектирование и строительство детского сада на 220 мест в г. Котласе</c:v>
                </c:pt>
                <c:pt idx="3">
                  <c:v>Проектирование и строительство школы на 860 мест в г. Котласе</c:v>
                </c:pt>
                <c:pt idx="4">
                  <c:v>Прочие учреждения образования</c:v>
                </c:pt>
                <c:pt idx="5">
                  <c:v>Организации дополнительного образования</c:v>
                </c:pt>
                <c:pt idx="6">
                  <c:v>МУ
"Молодежний центр"</c:v>
                </c:pt>
                <c:pt idx="7">
                  <c:v>Прочие расходы</c:v>
                </c:pt>
                <c:pt idx="8">
                  <c:v>Общеобразовательные организации</c:v>
                </c:pt>
              </c:strCache>
            </c:strRef>
          </c:cat>
          <c:val>
            <c:numRef>
              <c:f>Sheet1!$B$2:$J$2</c:f>
              <c:numCache>
                <c:formatCode>#,##0.0</c:formatCode>
                <c:ptCount val="9"/>
                <c:pt idx="0">
                  <c:v>593049</c:v>
                </c:pt>
                <c:pt idx="1">
                  <c:v>196818.1</c:v>
                </c:pt>
                <c:pt idx="2">
                  <c:v>14072.3</c:v>
                </c:pt>
                <c:pt idx="3">
                  <c:v>102300.5</c:v>
                </c:pt>
                <c:pt idx="4">
                  <c:v>20173</c:v>
                </c:pt>
                <c:pt idx="5">
                  <c:v>123569.7</c:v>
                </c:pt>
                <c:pt idx="6">
                  <c:v>10199.299999999999</c:v>
                </c:pt>
                <c:pt idx="7">
                  <c:v>39235.699999999997</c:v>
                </c:pt>
                <c:pt idx="8">
                  <c:v>486464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BE-4F4B-A007-E704C9DBB90B}"/>
            </c:ext>
          </c:extLst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8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38" b="0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33333333333343E-2"/>
          <c:y val="0.18623481781376541"/>
          <c:w val="0.82754629629629661"/>
          <c:h val="0.5748987854251016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 w="12537">
              <a:solidFill>
                <a:schemeClr val="tx1"/>
              </a:solidFill>
              <a:prstDash val="solid"/>
            </a:ln>
          </c:spPr>
          <c:explosion val="11"/>
          <c:dPt>
            <c:idx val="0"/>
            <c:bubble3D val="0"/>
            <c:spPr>
              <a:solidFill>
                <a:srgbClr val="0000FF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5D09-4C8E-931D-525EAA6BAC6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5D09-4C8E-931D-525EAA6BAC64}"/>
              </c:ext>
            </c:extLst>
          </c:dPt>
          <c:dPt>
            <c:idx val="2"/>
            <c:bubble3D val="0"/>
            <c:spPr>
              <a:solidFill>
                <a:srgbClr val="00FFFF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5D09-4C8E-931D-525EAA6BAC64}"/>
              </c:ext>
            </c:extLst>
          </c:dPt>
          <c:dPt>
            <c:idx val="3"/>
            <c:bubble3D val="0"/>
            <c:spPr>
              <a:solidFill>
                <a:srgbClr val="00FF00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D09-4C8E-931D-525EAA6BAC64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5D09-4C8E-931D-525EAA6BAC64}"/>
              </c:ext>
            </c:extLst>
          </c:dPt>
          <c:dLbls>
            <c:dLbl>
              <c:idx val="0"/>
              <c:layout>
                <c:manualLayout>
                  <c:x val="-6.2449375646226137E-2"/>
                  <c:y val="-0.21175053757304854"/>
                </c:manualLayout>
              </c:layout>
              <c:tx>
                <c:rich>
                  <a:bodyPr/>
                  <a:lstStyle/>
                  <a:p>
                    <a:pPr>
                      <a:defRPr sz="1013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МУК «КДК МО «Котлас»
59 401,1 тыс. руб. 
34,6 % 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D09-4C8E-931D-525EAA6BAC64}"/>
                </c:ext>
              </c:extLst>
            </c:dLbl>
            <c:dLbl>
              <c:idx val="1"/>
              <c:layout>
                <c:manualLayout>
                  <c:x val="2.5584556988244474E-2"/>
                  <c:y val="9.0343422980607727E-2"/>
                </c:manualLayout>
              </c:layout>
              <c:tx>
                <c:rich>
                  <a:bodyPr/>
                  <a:lstStyle/>
                  <a:p>
                    <a:pPr>
                      <a:defRPr sz="1013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МУК "Котласский краеведческий музей" 
12 834,7 тыс. руб. 
7,5 %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D09-4C8E-931D-525EAA6BAC64}"/>
                </c:ext>
              </c:extLst>
            </c:dLbl>
            <c:dLbl>
              <c:idx val="2"/>
              <c:layout>
                <c:manualLayout>
                  <c:x val="-8.2902951292899568E-3"/>
                  <c:y val="0.13777348270167078"/>
                </c:manualLayout>
              </c:layout>
              <c:tx>
                <c:rich>
                  <a:bodyPr/>
                  <a:lstStyle/>
                  <a:p>
                    <a:pPr>
                      <a:defRPr sz="1013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МУК "</a:t>
                    </a:r>
                    <a:r>
                      <a:rPr lang="ru-RU" dirty="0" err="1"/>
                      <a:t>Котласская</a:t>
                    </a:r>
                    <a:r>
                      <a:rPr lang="ru-RU" dirty="0"/>
                      <a:t> ЦБС" 
34 381,2 тыс. руб. 
20,0 %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D09-4C8E-931D-525EAA6BAC64}"/>
                </c:ext>
              </c:extLst>
            </c:dLbl>
            <c:dLbl>
              <c:idx val="3"/>
              <c:layout>
                <c:manualLayout>
                  <c:x val="1.9489700151117475E-2"/>
                  <c:y val="-0.32605501629830114"/>
                </c:manualLayout>
              </c:layout>
              <c:tx>
                <c:rich>
                  <a:bodyPr/>
                  <a:lstStyle/>
                  <a:p>
                    <a:pPr>
                      <a:defRPr sz="11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МУК "</a:t>
                    </a:r>
                    <a:r>
                      <a:rPr lang="ru-RU" dirty="0" err="1"/>
                      <a:t>Котласский</a:t>
                    </a:r>
                    <a:r>
                      <a:rPr lang="ru-RU" dirty="0"/>
                      <a:t> драматический </a:t>
                    </a:r>
                  </a:p>
                  <a:p>
                    <a:pPr>
                      <a:defRPr sz="11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театр"
37 886,1тыс. руб. 
22,1 %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D09-4C8E-931D-525EAA6BAC64}"/>
                </c:ext>
              </c:extLst>
            </c:dLbl>
            <c:dLbl>
              <c:idx val="4"/>
              <c:layout>
                <c:manualLayout>
                  <c:x val="4.0846059621407693E-2"/>
                  <c:y val="-4.9316657028362416E-2"/>
                </c:manualLayout>
              </c:layout>
              <c:tx>
                <c:rich>
                  <a:bodyPr/>
                  <a:lstStyle/>
                  <a:p>
                    <a:pPr>
                      <a:defRPr sz="1013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Прочие 
27</a:t>
                    </a:r>
                    <a:r>
                      <a:rPr lang="ru-RU" baseline="0" dirty="0"/>
                      <a:t> 171,3 </a:t>
                    </a:r>
                    <a:r>
                      <a:rPr lang="ru-RU" dirty="0"/>
                      <a:t>тыс. руб. 
15,8%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D09-4C8E-931D-525EAA6BAC64}"/>
                </c:ext>
              </c:extLst>
            </c:dLbl>
            <c:numFmt formatCode="0%" sourceLinked="0"/>
            <c:spPr>
              <a:noFill/>
              <a:ln w="25073">
                <a:noFill/>
              </a:ln>
            </c:spPr>
            <c:txPr>
              <a:bodyPr/>
              <a:lstStyle/>
              <a:p>
                <a:pPr>
                  <a:defRPr sz="1013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МУК "КДК" МО "Котлас"</c:v>
                </c:pt>
                <c:pt idx="1">
                  <c:v>МУК "Котласский краеведческий музей"</c:v>
                </c:pt>
                <c:pt idx="2">
                  <c:v>МУК "Котласский ЦБС"</c:v>
                </c:pt>
                <c:pt idx="3">
                  <c:v>МУК "Котласский драматический театр"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#,##0.0</c:formatCode>
                <c:ptCount val="5"/>
                <c:pt idx="0" formatCode="General">
                  <c:v>59401.1</c:v>
                </c:pt>
                <c:pt idx="1">
                  <c:v>12834.7</c:v>
                </c:pt>
                <c:pt idx="2">
                  <c:v>34381.199999999997</c:v>
                </c:pt>
                <c:pt idx="3">
                  <c:v>37886.1</c:v>
                </c:pt>
                <c:pt idx="4">
                  <c:v>27171.3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09-4C8E-931D-525EAA6BAC64}"/>
            </c:ext>
          </c:extLst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9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119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852340936375139"/>
          <c:y val="4.0768795630115442E-2"/>
          <c:w val="0.68067226890756249"/>
          <c:h val="0.621393444629227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Среднемесячная заработная плата в 2012г.</c:v>
                </c:pt>
              </c:strCache>
            </c:strRef>
          </c:tx>
          <c:spPr>
            <a:solidFill>
              <a:srgbClr val="FF0000"/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Sheet1!$B$2:$F$2</c:f>
              <c:numCache>
                <c:formatCode>#,##0.00</c:formatCode>
                <c:ptCount val="5"/>
                <c:pt idx="0">
                  <c:v>11890.6</c:v>
                </c:pt>
                <c:pt idx="1">
                  <c:v>24283.7</c:v>
                </c:pt>
                <c:pt idx="2">
                  <c:v>24750.2</c:v>
                </c:pt>
                <c:pt idx="3">
                  <c:v>17664.099999999999</c:v>
                </c:pt>
                <c:pt idx="4">
                  <c:v>11411.7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0A-4EE4-AE48-83B405CD578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Среднемесячная заработная плата в 2013г.</c:v>
                </c:pt>
              </c:strCache>
            </c:strRef>
          </c:tx>
          <c:spPr>
            <a:solidFill>
              <a:srgbClr val="FF9900"/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Sheet1!$B$3:$F$3</c:f>
              <c:numCache>
                <c:formatCode>#,##0.00</c:formatCode>
                <c:ptCount val="5"/>
                <c:pt idx="0">
                  <c:v>20882.5</c:v>
                </c:pt>
                <c:pt idx="1">
                  <c:v>31027.5</c:v>
                </c:pt>
                <c:pt idx="2">
                  <c:v>31853.9</c:v>
                </c:pt>
                <c:pt idx="3">
                  <c:v>23481.3</c:v>
                </c:pt>
                <c:pt idx="4">
                  <c:v>20267.7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0A-4EE4-AE48-83B405CD578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Среднемесячная заработная плата в 2014г.</c:v>
                </c:pt>
              </c:strCache>
            </c:strRef>
          </c:tx>
          <c:spPr>
            <a:solidFill>
              <a:srgbClr val="FFFF00"/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Sheet1!$B$4:$F$4</c:f>
              <c:numCache>
                <c:formatCode>#,##0.00</c:formatCode>
                <c:ptCount val="5"/>
                <c:pt idx="0">
                  <c:v>24933.5</c:v>
                </c:pt>
                <c:pt idx="1">
                  <c:v>31116.9</c:v>
                </c:pt>
                <c:pt idx="2">
                  <c:v>31726.9</c:v>
                </c:pt>
                <c:pt idx="3">
                  <c:v>26634.799999999999</c:v>
                </c:pt>
                <c:pt idx="4">
                  <c:v>21640.799999999999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0A-4EE4-AE48-83B405CD578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Среднемесячная заработная плата в 2015г.</c:v>
                </c:pt>
              </c:strCache>
            </c:strRef>
          </c:tx>
          <c:spPr>
            <a:solidFill>
              <a:srgbClr val="92D050"/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Sheet1!$B$5:$F$5</c:f>
              <c:numCache>
                <c:formatCode>#,##0.00</c:formatCode>
                <c:ptCount val="5"/>
                <c:pt idx="0">
                  <c:v>26021.599999999999</c:v>
                </c:pt>
                <c:pt idx="1">
                  <c:v>32313.8</c:v>
                </c:pt>
                <c:pt idx="2">
                  <c:v>33052.6</c:v>
                </c:pt>
                <c:pt idx="3">
                  <c:v>28270.7</c:v>
                </c:pt>
                <c:pt idx="4">
                  <c:v>22337.91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0A-4EE4-AE48-83B405CD578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Среднемесячная заработная плата в 2016г.</c:v>
                </c:pt>
              </c:strCache>
            </c:strRef>
          </c:tx>
          <c:spPr>
            <a:solidFill>
              <a:srgbClr val="00B050"/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Sheet1!$B$6:$F$6</c:f>
              <c:numCache>
                <c:formatCode>#,##0.00</c:formatCode>
                <c:ptCount val="5"/>
                <c:pt idx="0">
                  <c:v>26366</c:v>
                </c:pt>
                <c:pt idx="1">
                  <c:v>32375.3</c:v>
                </c:pt>
                <c:pt idx="2">
                  <c:v>32918.800000000003</c:v>
                </c:pt>
                <c:pt idx="3">
                  <c:v>28888.799999999999</c:v>
                </c:pt>
                <c:pt idx="4">
                  <c:v>24286.47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0A-4EE4-AE48-83B405CD578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Среднемесячная заработная плата в 2017г.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Sheet1!$B$7:$F$7</c:f>
              <c:numCache>
                <c:formatCode>#,##0.00</c:formatCode>
                <c:ptCount val="5"/>
                <c:pt idx="0">
                  <c:v>27585.9</c:v>
                </c:pt>
                <c:pt idx="1">
                  <c:v>32709.4</c:v>
                </c:pt>
                <c:pt idx="2">
                  <c:v>33212.6</c:v>
                </c:pt>
                <c:pt idx="3">
                  <c:v>33071.599999999999</c:v>
                </c:pt>
                <c:pt idx="4">
                  <c:v>30981.9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0A-4EE4-AE48-83B405CD5784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Среднемесячная заработная плата в 2018г.</c:v>
                </c:pt>
              </c:strCache>
            </c:strRef>
          </c:tx>
          <c:spPr>
            <a:solidFill>
              <a:srgbClr val="0070C0"/>
            </a:solidFill>
            <a:ln w="143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Sheet1!$B$8:$F$8</c:f>
              <c:numCache>
                <c:formatCode>#,##0.00</c:formatCode>
                <c:ptCount val="5"/>
                <c:pt idx="0">
                  <c:v>30962.9</c:v>
                </c:pt>
                <c:pt idx="1">
                  <c:v>34665.199999999997</c:v>
                </c:pt>
                <c:pt idx="2">
                  <c:v>34961.5</c:v>
                </c:pt>
                <c:pt idx="3">
                  <c:v>36645.599999999999</c:v>
                </c:pt>
                <c:pt idx="4">
                  <c:v>38114.199999999997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0A-4EE4-AE48-83B405CD5784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Среднемесячная заработная плата в 2019г.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Sheet1!$B$1:$F$1</c:f>
              <c:strCache>
                <c:ptCount val="5"/>
                <c:pt idx="0">
                  <c:v>Пед.работники дош-х обр-х организаций</c:v>
                </c:pt>
                <c:pt idx="1">
                  <c:v>Пед.работники общеобр-х организаций</c:v>
                </c:pt>
                <c:pt idx="2">
                  <c:v>Учителя общеобр-х организаций</c:v>
                </c:pt>
                <c:pt idx="3">
                  <c:v>Пед.работники учр. доп-го образования</c:v>
                </c:pt>
                <c:pt idx="4">
                  <c:v>Работники учреждений культуры</c:v>
                </c:pt>
              </c:strCache>
            </c:strRef>
          </c:cat>
          <c:val>
            <c:numRef>
              <c:f>Sheet1!$B$9:$F$9</c:f>
              <c:numCache>
                <c:formatCode>#,##0.00</c:formatCode>
                <c:ptCount val="5"/>
                <c:pt idx="0">
                  <c:v>32483.9</c:v>
                </c:pt>
                <c:pt idx="1">
                  <c:v>36659.699999999997</c:v>
                </c:pt>
                <c:pt idx="2">
                  <c:v>36880</c:v>
                </c:pt>
                <c:pt idx="3">
                  <c:v>38879.9</c:v>
                </c:pt>
                <c:pt idx="4">
                  <c:v>40686.92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5C-4121-A68C-789EE0289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73163439"/>
        <c:axId val="1"/>
      </c:barChart>
      <c:catAx>
        <c:axId val="6731634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  <c:max val="40000"/>
          <c:min val="5000"/>
        </c:scaling>
        <c:delete val="0"/>
        <c:axPos val="l"/>
        <c:majorGridlines>
          <c:spPr>
            <a:ln w="3590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5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73163439"/>
        <c:crosses val="autoZero"/>
        <c:crossBetween val="between"/>
        <c:majorUnit val="5000"/>
        <c:minorUnit val="5000"/>
      </c:valAx>
      <c:dTable>
        <c:showHorzBorder val="0"/>
        <c:showVertBorder val="1"/>
        <c:showOutline val="1"/>
        <c:showKeys val="1"/>
        <c:spPr>
          <a:ln w="3590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90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0.17228</cdr:x>
      <cdr:y>0.31198</cdr:y>
    </cdr:from>
    <cdr:to>
      <cdr:x>0.26246</cdr:x>
      <cdr:y>0.38796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7634E79-7065-4758-9BC6-644839299DEB}"/>
            </a:ext>
          </a:extLst>
        </cdr:cNvPr>
        <cdr:cNvSpPr txBox="1"/>
      </cdr:nvSpPr>
      <cdr:spPr>
        <a:xfrm xmlns:a="http://schemas.openxmlformats.org/drawingml/2006/main" rot="19420902">
          <a:off x="1417824" y="1144197"/>
          <a:ext cx="742136" cy="278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+ 1,5%</a:t>
          </a:r>
        </a:p>
      </cdr:txBody>
    </cdr:sp>
  </cdr:relSizeAnchor>
  <cdr:relSizeAnchor xmlns:cdr="http://schemas.openxmlformats.org/drawingml/2006/chartDrawing">
    <cdr:from>
      <cdr:x>0.56982</cdr:x>
      <cdr:y>0.13732</cdr:y>
    </cdr:from>
    <cdr:to>
      <cdr:x>0.67487</cdr:x>
      <cdr:y>0.2133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19DFBCB-8636-434F-88D9-7F777A104CD9}"/>
            </a:ext>
          </a:extLst>
        </cdr:cNvPr>
        <cdr:cNvSpPr txBox="1"/>
      </cdr:nvSpPr>
      <cdr:spPr>
        <a:xfrm xmlns:a="http://schemas.openxmlformats.org/drawingml/2006/main" rot="19420902">
          <a:off x="4689412" y="503635"/>
          <a:ext cx="864507" cy="278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+ 30,6%</a:t>
          </a:r>
        </a:p>
      </cdr:txBody>
    </cdr:sp>
  </cdr:relSizeAnchor>
  <cdr:relSizeAnchor xmlns:cdr="http://schemas.openxmlformats.org/drawingml/2006/chartDrawing">
    <cdr:from>
      <cdr:x>0.39748</cdr:x>
      <cdr:y>0.46073</cdr:y>
    </cdr:from>
    <cdr:to>
      <cdr:x>0.48559</cdr:x>
      <cdr:y>0.53927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08AF778-C86B-4357-BD76-CAE8F5B8B8DC}"/>
            </a:ext>
          </a:extLst>
        </cdr:cNvPr>
        <cdr:cNvSpPr txBox="1"/>
      </cdr:nvSpPr>
      <cdr:spPr>
        <a:xfrm xmlns:a="http://schemas.openxmlformats.org/drawingml/2006/main" rot="19757906">
          <a:off x="3271142" y="1689757"/>
          <a:ext cx="725069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- 4,1%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33ECA9AE-7F42-4770-B1AE-C3B8DC8F50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02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4" rIns="92501" bIns="46254" numCol="1" anchor="t" anchorCtr="0" compatLnSpc="1">
            <a:prstTxWarp prst="textNoShape">
              <a:avLst/>
            </a:prstTxWarp>
          </a:bodyPr>
          <a:lstStyle>
            <a:lvl1pPr algn="l" defTabSz="92611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45041AE2-46D1-451F-BC42-8D8E0F1451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4" rIns="92501" bIns="46254" numCol="1" anchor="t" anchorCtr="0" compatLnSpc="1">
            <a:prstTxWarp prst="textNoShape">
              <a:avLst/>
            </a:prstTxWarp>
          </a:bodyPr>
          <a:lstStyle>
            <a:lvl1pPr algn="r" defTabSz="92611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5D6A2B2D-2831-4257-ABCA-72672ABCE09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4563" y="744538"/>
            <a:ext cx="4975225" cy="3732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8053" name="Rectangle 5">
            <a:extLst>
              <a:ext uri="{FF2B5EF4-FFF2-40B4-BE49-F238E27FC236}">
                <a16:creationId xmlns:a16="http://schemas.microsoft.com/office/drawing/2014/main" id="{E911A52A-F345-46B3-BB09-2AC91F7FA5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25989"/>
            <a:ext cx="5486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4" rIns="92501" bIns="46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58054" name="Rectangle 6">
            <a:extLst>
              <a:ext uri="{FF2B5EF4-FFF2-40B4-BE49-F238E27FC236}">
                <a16:creationId xmlns:a16="http://schemas.microsoft.com/office/drawing/2014/main" id="{4BD03B52-1FEA-4AD5-8B06-7FA1C54733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7213"/>
            <a:ext cx="29702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4" rIns="92501" bIns="46254" numCol="1" anchor="b" anchorCtr="0" compatLnSpc="1">
            <a:prstTxWarp prst="textNoShape">
              <a:avLst/>
            </a:prstTxWarp>
          </a:bodyPr>
          <a:lstStyle>
            <a:lvl1pPr algn="l" defTabSz="92611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5" name="Rectangle 7">
            <a:extLst>
              <a:ext uri="{FF2B5EF4-FFF2-40B4-BE49-F238E27FC236}">
                <a16:creationId xmlns:a16="http://schemas.microsoft.com/office/drawing/2014/main" id="{71E03FA7-A186-4BE8-9835-9B06C18C19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7213"/>
            <a:ext cx="29702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4" rIns="92501" bIns="46254" numCol="1" anchor="b" anchorCtr="0" compatLnSpc="1">
            <a:prstTxWarp prst="textNoShape">
              <a:avLst/>
            </a:prstTxWarp>
          </a:bodyPr>
          <a:lstStyle>
            <a:lvl1pPr algn="r" defTabSz="925400">
              <a:defRPr sz="1200"/>
            </a:lvl1pPr>
          </a:lstStyle>
          <a:p>
            <a:fld id="{4D32D64D-BFF9-4933-AFC0-A6F3DC78290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6AC3706-951E-40AE-89FA-6D6DE452F3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BAB68AC-459D-4CA4-A5FA-9D3CE9373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53A9C371-3A86-4343-9E21-6C96B8363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60" indent="-285715" defTabSz="923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61" indent="-228573" defTabSz="923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05" indent="-228573" defTabSz="923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150" indent="-228573" defTabSz="92381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294" indent="-228573" algn="ctr" defTabSz="923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439" indent="-228573" algn="ctr" defTabSz="923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583" indent="-228573" algn="ctr" defTabSz="923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728" indent="-228573" algn="ctr" defTabSz="923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2860B2-75C9-4399-8BF7-B6CFECB7C39F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3E8949F-B7F5-4183-8F94-3E9C36F53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5E8F9DC-7891-47E2-82A1-06D0C05D4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32D64D-BFF9-4933-AFC0-A6F3DC782907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197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32D64D-BFF9-4933-AFC0-A6F3DC782907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570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A87279-B480-40F2-B7E9-F747C601BA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B83CA9-F4B8-4871-8F2A-6F229CAF1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096C3E-7C19-4CD4-BDC0-79F5013D7F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2E555-7D9C-4903-9BD4-E415101EAC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26189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777F23-207D-4706-A86C-98D8418728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1828AD-BECD-441E-8276-52C9788652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C6FECB-132C-4A1B-838C-FE836276E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6A5F1-628B-4F70-9CB6-3653B366C7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6981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C04D6D-7595-4658-A804-BA538691BC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7B4060-3D3C-427B-B9F3-CF666510A0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850305-C8D4-43F9-8B7C-CE1F86AAE0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D0BE2-AD62-4418-AC7A-4E7008BF8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37608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3441F1-CF21-4D3B-93C9-39EFA4621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A12407-F7E4-4D10-A910-E2541F0F6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E4F22D-A8F7-45B7-9668-0C361E72CB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B03D4-0144-4E1F-ADE0-951B6EFB88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732817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BC444B-CA27-4A33-BEA6-0213FA87B6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BE4799-D3E1-4125-B7E7-9720B876E2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2C9964-EB64-4E17-8658-2A8A04BB2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03394-398B-4186-A0FE-19082853C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0972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82CDD0-181C-436F-B40E-BD050421D3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193657-4CB6-4C8F-814E-B2182F4448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0F69AB-3596-44B9-9CD4-2BE54D194F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3ED38-686F-4285-98CB-301C4B5EE1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39970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228B81-A754-411E-B882-4D0552411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7B27F2-DB2C-49C3-92E9-188F6B49FC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B04AD8-6AD6-4245-99CF-EE21064B5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02C28-9964-4C64-BA1F-4262864BE5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55884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2C74F8-E69C-49BE-B3F3-07B9111BE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AC8B03-F97D-42A7-BA39-0898CCC18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1490A4-0D00-4315-8CEA-096A22C304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549F3-FCD8-422B-940F-A963538CD1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8396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85D03AF-0656-49EA-B3DD-2DC62AA63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BF51098-1314-4A33-AD31-CC6AC5092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6D93E5-8CDB-4BFE-859A-CE3B016F6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D44DC-8471-4C6E-8D1A-8D3435484E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78233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CD8E8D-A244-4657-B9BB-63B7F20BC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6D7014-0637-4F49-B378-B71CA402F9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1BE0A06-EBFF-43B4-988B-1887DF5914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A2FE6-05C3-47F2-8849-E54C426324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00932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3FD7C41-7770-4808-8AFC-AE8B25D333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2D3F9D-FC7C-4EBB-8E79-BC9EA62EC7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648537-7230-4E87-B8CB-4515FCCFDA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BD6B6-E947-471D-B77F-BD37190E4A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99439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A26F9-BF9A-4437-817C-C98ADDC35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38EE2E-01B6-4388-8624-8EF5DEDDF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07316A-EE69-49C9-9A31-6FC792176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53714-F34E-451C-889C-6AB57EF91B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314183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2B56D1-B47C-4B55-8D1E-1C65826ACD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92276E-E153-429E-AC9A-B494E82C9C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E68F00-8892-410E-9FDB-2F714726D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E3DA5-C72A-4F9C-9E58-529AC75DB1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28362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50000">
              <a:schemeClr val="bg1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2FC2824-51B6-48C0-AAB7-F96E54DA3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1D101F4-7509-4B48-88CD-474B3DF5B2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EFF61C20-341A-47D0-8BE5-6FB4919296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E2300227-0FD1-4D38-A305-12E8083966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6" name="Rectangle 6">
            <a:extLst>
              <a:ext uri="{FF2B5EF4-FFF2-40B4-BE49-F238E27FC236}">
                <a16:creationId xmlns:a16="http://schemas.microsoft.com/office/drawing/2014/main" id="{9BAFB546-DCE4-4E60-9B91-B545FC8784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21C98E-67E6-4554-B7AF-E9D50D15939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2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0D2BC580-D9C2-423E-8566-B9E0B334E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3200"/>
            <a:ext cx="8382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ru-RU" sz="4800" b="1">
              <a:solidFill>
                <a:srgbClr val="00007D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198" name="Рисунок 7" descr="Безимени-1.gif">
            <a:extLst>
              <a:ext uri="{FF2B5EF4-FFF2-40B4-BE49-F238E27FC236}">
                <a16:creationId xmlns:a16="http://schemas.microsoft.com/office/drawing/2014/main" id="{5D26549B-94D6-4ACD-BD33-BE6AF1563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9906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2BFAC0C-2BA8-4891-8A3F-567AE91BA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57400"/>
            <a:ext cx="82296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4000" b="1" kern="0" dirty="0">
                <a:solidFill>
                  <a:srgbClr val="000099"/>
                </a:solidFill>
                <a:latin typeface="Times New Roman" pitchFamily="18" charset="0"/>
              </a:rPr>
              <a:t>БЮДЖЕТ ДЛЯ ГРАЖДАН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kern="0" dirty="0">
                <a:solidFill>
                  <a:srgbClr val="000099"/>
                </a:solidFill>
                <a:latin typeface="Times New Roman" pitchFamily="18" charset="0"/>
              </a:rPr>
              <a:t>на основе проекта решения Собрания депутатов МО «Котлас»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3200" b="1" kern="0" dirty="0">
                <a:solidFill>
                  <a:srgbClr val="000099"/>
                </a:solidFill>
                <a:latin typeface="Times New Roman" pitchFamily="18" charset="0"/>
              </a:rPr>
              <a:t>«Об исполнении бюджета муниципального образования «Котлас» за 2019 год»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2800" b="1" kern="0" dirty="0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2800" b="1" kern="0" dirty="0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  <a:t>МО «Котлас»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  <a:t>2020 год</a:t>
            </a:r>
            <a:endParaRPr lang="ru-RU" sz="4000" b="1" kern="0" dirty="0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  <a:defRPr/>
            </a:pPr>
            <a:endParaRPr lang="ru-RU" sz="2400" b="1" kern="0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8704A0D6-1029-4746-9F2E-E65CAA2CA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1926" y="188640"/>
            <a:ext cx="8640763" cy="1079500"/>
          </a:xfrm>
        </p:spPr>
        <p:txBody>
          <a:bodyPr/>
          <a:lstStyle/>
          <a:p>
            <a:pPr eaLnBrk="1" hangingPunct="1"/>
            <a:r>
              <a:rPr lang="ru-RU" altLang="ru-RU" sz="2400" b="1" dirty="0">
                <a:solidFill>
                  <a:schemeClr val="tx1"/>
                </a:solidFill>
              </a:rPr>
              <a:t>Структура расходов бюджета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 МО «Котлас» в 2019 году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u="sng" dirty="0">
                <a:solidFill>
                  <a:schemeClr val="tx1"/>
                </a:solidFill>
              </a:rPr>
              <a:t>2 404 678,0 </a:t>
            </a:r>
            <a:r>
              <a:rPr lang="ru-RU" altLang="ru-RU" sz="2400" b="1" u="sng" dirty="0" err="1">
                <a:solidFill>
                  <a:schemeClr val="tx1"/>
                </a:solidFill>
              </a:rPr>
              <a:t>тыс.руб</a:t>
            </a:r>
            <a:r>
              <a:rPr lang="ru-RU" altLang="ru-RU" sz="2400" b="1" u="sng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2" name="Object 6">
            <a:extLst>
              <a:ext uri="{FF2B5EF4-FFF2-40B4-BE49-F238E27FC236}">
                <a16:creationId xmlns:a16="http://schemas.microsoft.com/office/drawing/2014/main" id="{172CEE4B-9B42-4417-8423-44289871D4D0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6363" y="998538"/>
          <a:ext cx="8942387" cy="577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A99894C8-1D44-4F0B-86F8-3AE86110863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287147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6" name="Rectangle 2">
            <a:extLst>
              <a:ext uri="{FF2B5EF4-FFF2-40B4-BE49-F238E27FC236}">
                <a16:creationId xmlns:a16="http://schemas.microsoft.com/office/drawing/2014/main" id="{4A7CBC1C-1490-4242-8D2C-BFBA483E7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19163"/>
          </a:xfrm>
        </p:spPr>
        <p:txBody>
          <a:bodyPr/>
          <a:lstStyle/>
          <a:p>
            <a:pPr eaLnBrk="1" hangingPunct="1"/>
            <a:r>
              <a:rPr lang="ru-RU" altLang="ru-RU" sz="2000" b="1" dirty="0">
                <a:solidFill>
                  <a:schemeClr val="tx1"/>
                </a:solidFill>
              </a:rPr>
              <a:t>Расходы бюджета МО «Котлас»</a:t>
            </a:r>
            <a:br>
              <a:rPr lang="ru-RU" altLang="ru-RU" sz="2000" b="1" dirty="0">
                <a:solidFill>
                  <a:schemeClr val="tx1"/>
                </a:solidFill>
              </a:rPr>
            </a:br>
            <a:r>
              <a:rPr lang="ru-RU" altLang="ru-RU" sz="2000" b="1" dirty="0">
                <a:solidFill>
                  <a:schemeClr val="tx1"/>
                </a:solidFill>
              </a:rPr>
              <a:t> по отрасли «Образование»    за 2019 год</a:t>
            </a:r>
            <a:br>
              <a:rPr lang="ru-RU" altLang="ru-RU" sz="2000" b="1" dirty="0">
                <a:solidFill>
                  <a:schemeClr val="tx1"/>
                </a:solidFill>
              </a:rPr>
            </a:br>
            <a:r>
              <a:rPr lang="ru-RU" altLang="ru-RU" sz="2000" b="1" dirty="0">
                <a:solidFill>
                  <a:schemeClr val="tx1"/>
                </a:solidFill>
              </a:rPr>
              <a:t> </a:t>
            </a:r>
            <a:r>
              <a:rPr lang="ru-RU" altLang="ru-RU" sz="2000" b="1" u="sng" dirty="0">
                <a:solidFill>
                  <a:schemeClr val="tx1"/>
                </a:solidFill>
              </a:rPr>
              <a:t>1 585 881,6 тыс. руб.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15292E9-2818-4911-8E5B-A78C938CD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8" name="Rectangle 7">
            <a:extLst>
              <a:ext uri="{FF2B5EF4-FFF2-40B4-BE49-F238E27FC236}">
                <a16:creationId xmlns:a16="http://schemas.microsoft.com/office/drawing/2014/main" id="{5356B916-5FED-4584-9E1A-764C68B8E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4561" name="Rectangle 17">
            <a:extLst>
              <a:ext uri="{FF2B5EF4-FFF2-40B4-BE49-F238E27FC236}">
                <a16:creationId xmlns:a16="http://schemas.microsoft.com/office/drawing/2014/main" id="{0F3FDDA1-2289-4149-BE11-8674C3A03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838" y="188913"/>
            <a:ext cx="11731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364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3645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FCE5B0A6-AC99-4A8B-84BF-6A27710FF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b="1" dirty="0"/>
              <a:t>Расходы бюджета МО «Котлас» по подразделу «Культура»    за 2019 год</a:t>
            </a:r>
            <a:br>
              <a:rPr lang="ru-RU" altLang="ru-RU" sz="2000" b="1" dirty="0"/>
            </a:br>
            <a:r>
              <a:rPr lang="ru-RU" altLang="ru-RU" sz="2000" b="1" u="sng" dirty="0"/>
              <a:t>171 674,4  </a:t>
            </a:r>
            <a:r>
              <a:rPr lang="ru-RU" altLang="ru-RU" sz="2000" b="1" u="sng" dirty="0" err="1"/>
              <a:t>тыс.руб</a:t>
            </a:r>
            <a:r>
              <a:rPr lang="ru-RU" altLang="ru-RU" sz="2000" b="1" u="sng" dirty="0"/>
              <a:t>.</a:t>
            </a: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5442A713-7FD8-4AD6-8ACC-679F089DD3E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-152400" y="1122363"/>
          <a:ext cx="9429750" cy="5888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1780" name="Rectangle 4">
            <a:extLst>
              <a:ext uri="{FF2B5EF4-FFF2-40B4-BE49-F238E27FC236}">
                <a16:creationId xmlns:a16="http://schemas.microsoft.com/office/drawing/2014/main" id="{1D9128ED-5347-4BB4-8157-464D90AC4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838" y="188913"/>
            <a:ext cx="11731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8" grpId="0"/>
      <p:bldGraphic spid="5" grpId="0">
        <p:bldAsOne/>
      </p:bldGraphic>
      <p:bldP spid="3317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167D904-11EA-4BDF-A07C-186DB0FB0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91512" cy="692150"/>
          </a:xfrm>
        </p:spPr>
        <p:txBody>
          <a:bodyPr/>
          <a:lstStyle/>
          <a:p>
            <a:pPr eaLnBrk="1" hangingPunct="1"/>
            <a:r>
              <a:rPr lang="ru-RU" altLang="ru-RU" sz="1400" b="1" dirty="0"/>
              <a:t>Расходы бюджета МО «Котлас» по разделу «</a:t>
            </a:r>
            <a:r>
              <a:rPr lang="ru-RU" altLang="ru-RU" sz="1400" b="1" dirty="0">
                <a:cs typeface="Arial" panose="020B0604020202020204" pitchFamily="34" charset="0"/>
              </a:rPr>
              <a:t>Физическая культура и спорт</a:t>
            </a:r>
            <a:r>
              <a:rPr lang="ru-RU" altLang="ru-RU" sz="1400" b="1" dirty="0"/>
              <a:t>» в  2019 году</a:t>
            </a:r>
          </a:p>
        </p:txBody>
      </p:sp>
      <p:graphicFrame>
        <p:nvGraphicFramePr>
          <p:cNvPr id="14415" name="Group 79">
            <a:extLst>
              <a:ext uri="{FF2B5EF4-FFF2-40B4-BE49-F238E27FC236}">
                <a16:creationId xmlns:a16="http://schemas.microsoft.com/office/drawing/2014/main" id="{7127F682-88DA-4D4A-B2E0-45F5F1C91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09890"/>
              </p:ext>
            </p:extLst>
          </p:nvPr>
        </p:nvGraphicFramePr>
        <p:xfrm>
          <a:off x="395536" y="838452"/>
          <a:ext cx="8496052" cy="5580120"/>
        </p:xfrm>
        <a:graphic>
          <a:graphicData uri="http://schemas.openxmlformats.org/drawingml/2006/table">
            <a:tbl>
              <a:tblPr/>
              <a:tblGrid>
                <a:gridCol w="7416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45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за 2019 г.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31 603,7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Проведение физкультурных и спортивно-массовых мероприятий для различных групп населения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2 306,0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89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Создание условий для занятий физкультурой и массовым спортом, проведение физкультурно-оздоровительных мероприятий в микрорайонах МО «Котлас»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398,8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Предоставление субсидии некоммерческим организациям, осуществляющим деятельность в сфере физической культуры и спорта 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807,0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Приобретение спортивного оборудования, инвентаря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1 624,0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Капитальные и текущие ремонты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1509,6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19968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Строительство футбольного поля и беговых дорожек на стадионе "Салют", расположенном по адресу:  г.Котлас, пр.Мира, 45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10670,1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Расходы на МУ «Спортивная школа № 1»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14 288,2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2727" name="Rectangle 55">
            <a:extLst>
              <a:ext uri="{FF2B5EF4-FFF2-40B4-BE49-F238E27FC236}">
                <a16:creationId xmlns:a16="http://schemas.microsoft.com/office/drawing/2014/main" id="{09C558DC-F99C-4839-ADDA-E99F21E76484}"/>
              </a:ext>
            </a:extLst>
          </p:cNvPr>
          <p:cNvSpPr>
            <a:spLocks noChangeArrowheads="1"/>
          </p:cNvSpPr>
          <p:nvPr/>
        </p:nvSpPr>
        <p:spPr bwMode="auto">
          <a:xfrm rot="10798323" flipV="1">
            <a:off x="7812088" y="549275"/>
            <a:ext cx="86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2"/>
                </a:solidFill>
              </a:rPr>
              <a:t>тыс. руб.</a:t>
            </a:r>
            <a:r>
              <a:rPr lang="ru-RU" sz="1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1400" u="sng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2997" name="Rectangle 325">
            <a:extLst>
              <a:ext uri="{FF2B5EF4-FFF2-40B4-BE49-F238E27FC236}">
                <a16:creationId xmlns:a16="http://schemas.microsoft.com/office/drawing/2014/main" id="{DB0B7352-FA31-4E39-8563-00AB7BB35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0"/>
            <a:ext cx="11731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1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12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27" grpId="0"/>
      <p:bldP spid="4129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92363149-70EC-43D4-A4FB-751BD66A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роста среднемесячной заработной платы работников социальной сферы 2012-2019 годы</a:t>
            </a:r>
            <a:endParaRPr lang="ru-RU" altLang="ru-RU" sz="1800" dirty="0"/>
          </a:p>
        </p:txBody>
      </p:sp>
      <p:graphicFrame>
        <p:nvGraphicFramePr>
          <p:cNvPr id="5" name="Object 12">
            <a:extLst>
              <a:ext uri="{FF2B5EF4-FFF2-40B4-BE49-F238E27FC236}">
                <a16:creationId xmlns:a16="http://schemas.microsoft.com/office/drawing/2014/main" id="{8DB1133A-1930-4EFA-96A9-ED6DC505E7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193534"/>
              </p:ext>
            </p:extLst>
          </p:nvPr>
        </p:nvGraphicFramePr>
        <p:xfrm>
          <a:off x="-396552" y="836711"/>
          <a:ext cx="9433047" cy="614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7">
            <a:extLst>
              <a:ext uri="{FF2B5EF4-FFF2-40B4-BE49-F238E27FC236}">
                <a16:creationId xmlns:a16="http://schemas.microsoft.com/office/drawing/2014/main" id="{17980DA5-ACD8-43A5-9111-8F08A64854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849238"/>
              </p:ext>
            </p:extLst>
          </p:nvPr>
        </p:nvGraphicFramePr>
        <p:xfrm>
          <a:off x="611560" y="1289204"/>
          <a:ext cx="8239125" cy="5160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Заголовок 1">
            <a:extLst>
              <a:ext uri="{FF2B5EF4-FFF2-40B4-BE49-F238E27FC236}">
                <a16:creationId xmlns:a16="http://schemas.microsoft.com/office/drawing/2014/main" id="{52EC99C3-194B-48F0-B19D-F4092C60C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dirty="0"/>
              <a:t>Расходы бюджета МО «Котлас» по отрасли </a:t>
            </a:r>
            <a:br>
              <a:rPr lang="ru-RU" altLang="ru-RU" sz="2000" b="1" dirty="0"/>
            </a:br>
            <a:r>
              <a:rPr lang="ru-RU" altLang="ru-RU" sz="2000" b="1" dirty="0"/>
              <a:t>Национальная экономика в 2019 году</a:t>
            </a:r>
            <a:br>
              <a:rPr lang="ru-RU" altLang="ru-RU" sz="2000" b="1" dirty="0"/>
            </a:br>
            <a:r>
              <a:rPr lang="ru-RU" altLang="ru-RU" sz="2000" b="1" u="sng" dirty="0"/>
              <a:t>178 685,3 тыс. руб.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4">
            <a:extLst>
              <a:ext uri="{FF2B5EF4-FFF2-40B4-BE49-F238E27FC236}">
                <a16:creationId xmlns:a16="http://schemas.microsoft.com/office/drawing/2014/main" id="{610AC668-B708-4D10-954F-AA02755C3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793336"/>
              </p:ext>
            </p:extLst>
          </p:nvPr>
        </p:nvGraphicFramePr>
        <p:xfrm>
          <a:off x="431800" y="1423366"/>
          <a:ext cx="8280400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C216E-BD16-4870-B78A-B7E681C0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Расходы бюджета МО «Котлас» по отрасли </a:t>
            </a:r>
            <a:b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Жилищно – коммунальное хозяйство в 2019 году</a:t>
            </a:r>
            <a:b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0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145 407,9 тыс. руб.</a:t>
            </a:r>
            <a:endParaRPr lang="ru-RU" sz="2000" dirty="0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B4A38968-8269-41FB-8AEE-5E0F1713A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400" dirty="0"/>
          </a:p>
          <a:p>
            <a:pPr eaLnBrk="1" hangingPunct="1"/>
            <a:endParaRPr lang="ru-RU" altLang="ru-RU" sz="1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4">
            <a:extLst>
              <a:ext uri="{FF2B5EF4-FFF2-40B4-BE49-F238E27FC236}">
                <a16:creationId xmlns:a16="http://schemas.microsoft.com/office/drawing/2014/main" id="{54324FAE-6B1B-4E1F-98E2-893E32278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dirty="0"/>
              <a:t>Расходы бюджета МО «Котлас» по разделу «Социальная политика» за 2019 год</a:t>
            </a:r>
            <a:br>
              <a:rPr lang="ru-RU" altLang="ru-RU" sz="2400" b="1" dirty="0"/>
            </a:br>
            <a:r>
              <a:rPr lang="ru-RU" altLang="ru-RU" sz="2400" b="1" u="sng" dirty="0">
                <a:solidFill>
                  <a:schemeClr val="tx1"/>
                </a:solidFill>
              </a:rPr>
              <a:t>96 220,7 </a:t>
            </a:r>
            <a:r>
              <a:rPr lang="ru-RU" altLang="ru-RU" sz="2400" b="1" u="sng" dirty="0" err="1">
                <a:solidFill>
                  <a:schemeClr val="tx1"/>
                </a:solidFill>
              </a:rPr>
              <a:t>тыс.руб</a:t>
            </a:r>
            <a:r>
              <a:rPr lang="ru-RU" altLang="ru-RU" sz="2400" b="1" dirty="0">
                <a:solidFill>
                  <a:schemeClr val="tx1"/>
                </a:solidFill>
              </a:rPr>
              <a:t>.</a:t>
            </a:r>
            <a:endParaRPr lang="ru-RU" altLang="ru-RU" sz="18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5432" name="Group 72">
            <a:extLst>
              <a:ext uri="{FF2B5EF4-FFF2-40B4-BE49-F238E27FC236}">
                <a16:creationId xmlns:a16="http://schemas.microsoft.com/office/drawing/2014/main" id="{D9616365-613B-4540-94C1-E09EB940D5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13491"/>
              </p:ext>
            </p:extLst>
          </p:nvPr>
        </p:nvGraphicFramePr>
        <p:xfrm>
          <a:off x="323528" y="1700213"/>
          <a:ext cx="8533135" cy="4960935"/>
        </p:xfrm>
        <a:graphic>
          <a:graphicData uri="http://schemas.openxmlformats.org/drawingml/2006/table">
            <a:tbl>
              <a:tblPr/>
              <a:tblGrid>
                <a:gridCol w="4500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00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за 2019 г.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 за счет средств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фед. бюджета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обл.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бюджета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местного  бюджета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ВСЕГО,    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r>
                        <a:rPr kumimoji="0" lang="ru-RU" sz="1400" b="1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 них значимые расходы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96 220,7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6 134,1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77 764,7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12 321,9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Компенсация родительской платы за присмотр и уход за ребенком в образовательных организациях, реализующих образовательную программу дошкольного образования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48 446,5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48 446,5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Меры социальной поддержки обучающихся муниципальных общеобразовательных учреждений МО «Котлас»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3 722,1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3 722,1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1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жилыми помещениями детей-сирот, детей, оставшихся без попечения родителей, а также детей, находящихся под опекой, не имеющих закрепленного  жилого помещения 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25 067,3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4 518,7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20 548,6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7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жильем молодых семей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3 576,6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1 615,4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962,2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999,0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1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Предоставление мер социальной поддержки по помывке в общем отделении бань отдельным категориям граждан на территории МО "Котлас"		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3 243,0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3 243,0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95425" name="Rectangle 161">
            <a:extLst>
              <a:ext uri="{FF2B5EF4-FFF2-40B4-BE49-F238E27FC236}">
                <a16:creationId xmlns:a16="http://schemas.microsoft.com/office/drawing/2014/main" id="{665261DE-9FDF-46EA-8F05-04E299969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50" y="1341438"/>
            <a:ext cx="12255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1200">
                <a:solidFill>
                  <a:schemeClr val="tx2"/>
                </a:solidFill>
              </a:rPr>
              <a:t>тыс. руб.</a:t>
            </a:r>
            <a:r>
              <a:rPr lang="ru-RU" sz="1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1400" u="sng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9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4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9408B78B-4226-459A-82A6-44314A617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88913"/>
            <a:ext cx="6913562" cy="9350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50000">
                <a:srgbClr val="FFE0CC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 b="1" dirty="0"/>
              <a:t>Общий объем расходов капитального характера</a:t>
            </a:r>
          </a:p>
          <a:p>
            <a:pPr eaLnBrk="1" hangingPunct="1"/>
            <a:r>
              <a:rPr lang="ru-RU" altLang="ru-RU" sz="1800" b="1" dirty="0"/>
              <a:t> бюджета МО «Котлас» в 2019 году</a:t>
            </a:r>
          </a:p>
          <a:p>
            <a:pPr eaLnBrk="1" hangingPunct="1"/>
            <a:r>
              <a:rPr lang="ru-RU" altLang="ru-RU" sz="1800" b="1" u="sng" dirty="0"/>
              <a:t>564 518,8 </a:t>
            </a:r>
            <a:r>
              <a:rPr lang="ru-RU" altLang="ru-RU" sz="1800" b="1" u="sng" dirty="0" err="1"/>
              <a:t>тыс.руб</a:t>
            </a:r>
            <a:r>
              <a:rPr lang="ru-RU" altLang="ru-RU" sz="1800" b="1" u="sng" dirty="0"/>
              <a:t>. </a:t>
            </a:r>
            <a:r>
              <a:rPr lang="ru-RU" altLang="ru-RU" sz="1800" b="1" dirty="0"/>
              <a:t>(23,5 </a:t>
            </a:r>
            <a:r>
              <a:rPr lang="ru-RU" altLang="ru-RU" b="1" dirty="0"/>
              <a:t>% общих расходов бюджета</a:t>
            </a:r>
            <a:r>
              <a:rPr lang="ru-RU" altLang="ru-RU" sz="1800" b="1" dirty="0"/>
              <a:t>)</a:t>
            </a:r>
            <a:endParaRPr lang="ru-RU" altLang="ru-RU" sz="1800" dirty="0"/>
          </a:p>
        </p:txBody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C3ECEAD1-5255-4E67-AB6E-0A4FC7BD5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16113"/>
            <a:ext cx="1439862" cy="1296987"/>
          </a:xfrm>
          <a:prstGeom prst="rect">
            <a:avLst/>
          </a:prstGeom>
          <a:gradFill rotWithShape="1">
            <a:gsLst>
              <a:gs pos="0">
                <a:srgbClr val="FFE7C3"/>
              </a:gs>
              <a:gs pos="50000">
                <a:srgbClr val="FF9900"/>
              </a:gs>
              <a:gs pos="100000">
                <a:srgbClr val="FFE7C3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Капитальные </a:t>
            </a:r>
          </a:p>
          <a:p>
            <a:pPr eaLnBrk="1" hangingPunct="1"/>
            <a:r>
              <a:rPr lang="ru-RU" altLang="ru-RU" sz="1300" dirty="0"/>
              <a:t>ремонты и </a:t>
            </a:r>
          </a:p>
          <a:p>
            <a:pPr eaLnBrk="1" hangingPunct="1"/>
            <a:r>
              <a:rPr lang="ru-RU" altLang="ru-RU" sz="1300" dirty="0"/>
              <a:t>приобретения</a:t>
            </a:r>
          </a:p>
          <a:p>
            <a:pPr eaLnBrk="1" hangingPunct="1"/>
            <a:r>
              <a:rPr lang="ru-RU" altLang="ru-RU" sz="1300" dirty="0"/>
              <a:t>в сфере ЖКХ</a:t>
            </a:r>
          </a:p>
          <a:p>
            <a:pPr eaLnBrk="1" hangingPunct="1"/>
            <a:r>
              <a:rPr lang="ru-RU" altLang="ru-RU" sz="1300" b="1" dirty="0"/>
              <a:t>45 701,3 </a:t>
            </a:r>
            <a:r>
              <a:rPr lang="ru-RU" altLang="ru-RU" sz="1200" b="1" dirty="0"/>
              <a:t>тыс. руб</a:t>
            </a:r>
            <a:r>
              <a:rPr lang="ru-RU" altLang="ru-RU" b="1" dirty="0"/>
              <a:t>.</a:t>
            </a:r>
          </a:p>
        </p:txBody>
      </p:sp>
      <p:sp>
        <p:nvSpPr>
          <p:cNvPr id="318468" name="Rectangle 4">
            <a:extLst>
              <a:ext uri="{FF2B5EF4-FFF2-40B4-BE49-F238E27FC236}">
                <a16:creationId xmlns:a16="http://schemas.microsoft.com/office/drawing/2014/main" id="{626DD6FE-07F4-4FD3-AEFB-E4C497CA4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916113"/>
            <a:ext cx="1439863" cy="1296987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50000">
                <a:srgbClr val="FFD2A5"/>
              </a:gs>
              <a:gs pos="100000">
                <a:srgbClr val="FF9933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Проектирование, </a:t>
            </a:r>
          </a:p>
          <a:p>
            <a:pPr eaLnBrk="1" hangingPunct="1"/>
            <a:r>
              <a:rPr lang="ru-RU" altLang="ru-RU" sz="1300" dirty="0"/>
              <a:t>строительство и </a:t>
            </a:r>
          </a:p>
          <a:p>
            <a:pPr eaLnBrk="1" hangingPunct="1"/>
            <a:r>
              <a:rPr lang="ru-RU" altLang="ru-RU" sz="1300" dirty="0"/>
              <a:t>модернизация</a:t>
            </a:r>
          </a:p>
          <a:p>
            <a:pPr eaLnBrk="1" hangingPunct="1"/>
            <a:endParaRPr lang="ru-RU" altLang="ru-RU" sz="1300" dirty="0"/>
          </a:p>
          <a:p>
            <a:pPr eaLnBrk="1" hangingPunct="1"/>
            <a:r>
              <a:rPr lang="ru-RU" altLang="ru-RU" sz="1200" b="1" dirty="0"/>
              <a:t>398 119,1 тыс. руб</a:t>
            </a:r>
            <a:r>
              <a:rPr lang="ru-RU" altLang="ru-RU" sz="1300" b="1" dirty="0"/>
              <a:t>.</a:t>
            </a:r>
          </a:p>
        </p:txBody>
      </p:sp>
      <p:sp>
        <p:nvSpPr>
          <p:cNvPr id="318470" name="Rectangle 6">
            <a:extLst>
              <a:ext uri="{FF2B5EF4-FFF2-40B4-BE49-F238E27FC236}">
                <a16:creationId xmlns:a16="http://schemas.microsoft.com/office/drawing/2014/main" id="{F1EF8D7B-DB28-4377-8BDC-57652F2AC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500438"/>
            <a:ext cx="2232025" cy="792162"/>
          </a:xfrm>
          <a:prstGeom prst="rect">
            <a:avLst/>
          </a:prstGeom>
          <a:gradFill rotWithShape="1">
            <a:gsLst>
              <a:gs pos="0">
                <a:srgbClr val="FFF3C3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Капитальный ремонт </a:t>
            </a:r>
          </a:p>
          <a:p>
            <a:pPr eaLnBrk="1" hangingPunct="1"/>
            <a:r>
              <a:rPr lang="ru-RU" altLang="ru-RU" sz="1300" dirty="0"/>
              <a:t>и ремонт дорог и тротуаров</a:t>
            </a:r>
          </a:p>
          <a:p>
            <a:pPr eaLnBrk="1" hangingPunct="1"/>
            <a:r>
              <a:rPr lang="ru-RU" altLang="ru-RU" sz="1300" b="1" dirty="0"/>
              <a:t>25 377,5 тыс. руб.</a:t>
            </a:r>
          </a:p>
        </p:txBody>
      </p:sp>
      <p:sp>
        <p:nvSpPr>
          <p:cNvPr id="318471" name="Rectangle 7">
            <a:extLst>
              <a:ext uri="{FF2B5EF4-FFF2-40B4-BE49-F238E27FC236}">
                <a16:creationId xmlns:a16="http://schemas.microsoft.com/office/drawing/2014/main" id="{C40CE4BD-CF01-48D9-BAD3-7BE06E506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508500"/>
            <a:ext cx="2232025" cy="1008063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Взносы на капитальный </a:t>
            </a:r>
          </a:p>
          <a:p>
            <a:pPr eaLnBrk="1" hangingPunct="1"/>
            <a:r>
              <a:rPr lang="ru-RU" altLang="ru-RU" sz="1300" dirty="0"/>
              <a:t>ремонт жилых домов</a:t>
            </a:r>
          </a:p>
          <a:p>
            <a:pPr eaLnBrk="1" hangingPunct="1"/>
            <a:r>
              <a:rPr lang="ru-RU" altLang="ru-RU" sz="1300" b="1" dirty="0"/>
              <a:t> 9 585,1 тыс. руб.</a:t>
            </a:r>
          </a:p>
        </p:txBody>
      </p:sp>
      <p:sp>
        <p:nvSpPr>
          <p:cNvPr id="318475" name="Line 11">
            <a:extLst>
              <a:ext uri="{FF2B5EF4-FFF2-40B4-BE49-F238E27FC236}">
                <a16:creationId xmlns:a16="http://schemas.microsoft.com/office/drawing/2014/main" id="{4910EADC-8FBC-4B44-B1ED-1B180A97DE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3213" y="1341438"/>
            <a:ext cx="1587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476" name="Line 12">
            <a:extLst>
              <a:ext uri="{FF2B5EF4-FFF2-40B4-BE49-F238E27FC236}">
                <a16:creationId xmlns:a16="http://schemas.microsoft.com/office/drawing/2014/main" id="{D1DD6A5D-4573-49D9-B68D-B18E20F29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1341438"/>
            <a:ext cx="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477" name="Line 13">
            <a:extLst>
              <a:ext uri="{FF2B5EF4-FFF2-40B4-BE49-F238E27FC236}">
                <a16:creationId xmlns:a16="http://schemas.microsoft.com/office/drawing/2014/main" id="{313AAF14-ADFA-4B54-9C6B-FA5586123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1341438"/>
            <a:ext cx="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478" name="Rectangle 14">
            <a:extLst>
              <a:ext uri="{FF2B5EF4-FFF2-40B4-BE49-F238E27FC236}">
                <a16:creationId xmlns:a16="http://schemas.microsoft.com/office/drawing/2014/main" id="{0614716B-AA7B-41D0-B00F-73E222B03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1916113"/>
            <a:ext cx="1439863" cy="1296987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FFD0A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Приобретение</a:t>
            </a:r>
          </a:p>
          <a:p>
            <a:pPr eaLnBrk="1" hangingPunct="1"/>
            <a:r>
              <a:rPr lang="ru-RU" altLang="ru-RU" sz="1300" dirty="0"/>
              <a:t>объектов в </a:t>
            </a:r>
          </a:p>
          <a:p>
            <a:pPr eaLnBrk="1" hangingPunct="1"/>
            <a:r>
              <a:rPr lang="ru-RU" altLang="ru-RU" sz="1300" dirty="0"/>
              <a:t>муниципальную </a:t>
            </a:r>
          </a:p>
          <a:p>
            <a:pPr eaLnBrk="1" hangingPunct="1"/>
            <a:r>
              <a:rPr lang="ru-RU" altLang="ru-RU" sz="1300" dirty="0"/>
              <a:t>собственность</a:t>
            </a:r>
          </a:p>
          <a:p>
            <a:pPr eaLnBrk="1" hangingPunct="1"/>
            <a:r>
              <a:rPr lang="ru-RU" altLang="ru-RU" sz="1200" b="1" dirty="0"/>
              <a:t>44 404,8 тыс. руб.</a:t>
            </a:r>
          </a:p>
        </p:txBody>
      </p:sp>
      <p:sp>
        <p:nvSpPr>
          <p:cNvPr id="318479" name="Line 15">
            <a:extLst>
              <a:ext uri="{FF2B5EF4-FFF2-40B4-BE49-F238E27FC236}">
                <a16:creationId xmlns:a16="http://schemas.microsoft.com/office/drawing/2014/main" id="{B78FD0BC-3BC4-4041-AF59-553FC1ACA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27538" y="1341438"/>
            <a:ext cx="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0" name="Line 16">
            <a:extLst>
              <a:ext uri="{FF2B5EF4-FFF2-40B4-BE49-F238E27FC236}">
                <a16:creationId xmlns:a16="http://schemas.microsoft.com/office/drawing/2014/main" id="{EA4B2B7B-01D4-4CC3-9CC6-07F99751AA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1341438"/>
            <a:ext cx="626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1" name="Line 17">
            <a:extLst>
              <a:ext uri="{FF2B5EF4-FFF2-40B4-BE49-F238E27FC236}">
                <a16:creationId xmlns:a16="http://schemas.microsoft.com/office/drawing/2014/main" id="{EDA16CFC-6230-4FAF-8B47-C03E30E4FF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2349500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3" name="Line 19">
            <a:extLst>
              <a:ext uri="{FF2B5EF4-FFF2-40B4-BE49-F238E27FC236}">
                <a16:creationId xmlns:a16="http://schemas.microsoft.com/office/drawing/2014/main" id="{34D7B328-7F70-461E-8F2F-AA988A452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50847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4" name="Line 20">
            <a:extLst>
              <a:ext uri="{FF2B5EF4-FFF2-40B4-BE49-F238E27FC236}">
                <a16:creationId xmlns:a16="http://schemas.microsoft.com/office/drawing/2014/main" id="{C91B55D3-206C-4576-ACB7-40EC3C4638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8" y="616585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5" name="Line 21">
            <a:extLst>
              <a:ext uri="{FF2B5EF4-FFF2-40B4-BE49-F238E27FC236}">
                <a16:creationId xmlns:a16="http://schemas.microsoft.com/office/drawing/2014/main" id="{685A7656-0F0F-4B5E-AB06-98EA65F5C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23495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92" name="Rectangle 28">
            <a:extLst>
              <a:ext uri="{FF2B5EF4-FFF2-40B4-BE49-F238E27FC236}">
                <a16:creationId xmlns:a16="http://schemas.microsoft.com/office/drawing/2014/main" id="{C0DD1295-A801-4679-A836-550E32406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732463"/>
            <a:ext cx="2232025" cy="720725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Приобретение дорожной </a:t>
            </a:r>
          </a:p>
          <a:p>
            <a:pPr eaLnBrk="1" hangingPunct="1"/>
            <a:r>
              <a:rPr lang="ru-RU" altLang="ru-RU" sz="1300" dirty="0"/>
              <a:t>техники</a:t>
            </a:r>
          </a:p>
          <a:p>
            <a:pPr eaLnBrk="1" hangingPunct="1"/>
            <a:r>
              <a:rPr lang="ru-RU" altLang="ru-RU" sz="1300" b="1" dirty="0"/>
              <a:t> 10 738,7 тыс. руб.</a:t>
            </a:r>
          </a:p>
        </p:txBody>
      </p:sp>
      <p:sp>
        <p:nvSpPr>
          <p:cNvPr id="318495" name="Line 31">
            <a:extLst>
              <a:ext uri="{FF2B5EF4-FFF2-40B4-BE49-F238E27FC236}">
                <a16:creationId xmlns:a16="http://schemas.microsoft.com/office/drawing/2014/main" id="{135E7ABC-A5DB-46BD-B269-E2C4E6E48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40052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97" name="Rectangle 33">
            <a:extLst>
              <a:ext uri="{FF2B5EF4-FFF2-40B4-BE49-F238E27FC236}">
                <a16:creationId xmlns:a16="http://schemas.microsoft.com/office/drawing/2014/main" id="{3727EB2C-0419-4ADE-BAA7-83189E77B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1916113"/>
            <a:ext cx="1512888" cy="1441450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FFD0A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Укрепление </a:t>
            </a:r>
          </a:p>
          <a:p>
            <a:pPr eaLnBrk="1" hangingPunct="1"/>
            <a:r>
              <a:rPr lang="ru-RU" altLang="ru-RU" sz="1300" dirty="0"/>
              <a:t>материально-</a:t>
            </a:r>
          </a:p>
          <a:p>
            <a:pPr eaLnBrk="1" hangingPunct="1"/>
            <a:r>
              <a:rPr lang="ru-RU" altLang="ru-RU" sz="1300" dirty="0"/>
              <a:t>технической </a:t>
            </a:r>
          </a:p>
          <a:p>
            <a:pPr eaLnBrk="1" hangingPunct="1"/>
            <a:r>
              <a:rPr lang="ru-RU" altLang="ru-RU" sz="1300" dirty="0"/>
              <a:t>базы учреждений </a:t>
            </a:r>
          </a:p>
          <a:p>
            <a:pPr eaLnBrk="1" hangingPunct="1"/>
            <a:r>
              <a:rPr lang="ru-RU" altLang="ru-RU" sz="1300" dirty="0"/>
              <a:t>социальной </a:t>
            </a:r>
          </a:p>
          <a:p>
            <a:pPr eaLnBrk="1" hangingPunct="1"/>
            <a:r>
              <a:rPr lang="ru-RU" altLang="ru-RU" sz="1300" dirty="0"/>
              <a:t>сферы</a:t>
            </a:r>
          </a:p>
          <a:p>
            <a:pPr eaLnBrk="1" hangingPunct="1"/>
            <a:r>
              <a:rPr lang="ru-RU" altLang="ru-RU" sz="1200" b="1" dirty="0"/>
              <a:t>47 620,1 тыс. руб.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9316CCF-D4CF-4CBF-B175-7379B848A638}"/>
              </a:ext>
            </a:extLst>
          </p:cNvPr>
          <p:cNvSpPr/>
          <p:nvPr/>
        </p:nvSpPr>
        <p:spPr bwMode="auto">
          <a:xfrm>
            <a:off x="6732588" y="1916113"/>
            <a:ext cx="1655762" cy="1296987"/>
          </a:xfrm>
          <a:prstGeom prst="rect">
            <a:avLst/>
          </a:prstGeom>
          <a:gradFill>
            <a:gsLst>
              <a:gs pos="0">
                <a:srgbClr val="FF9966"/>
              </a:gs>
              <a:gs pos="0">
                <a:srgbClr val="FF9966"/>
              </a:gs>
              <a:gs pos="100000">
                <a:srgbClr val="FFCC00"/>
              </a:gs>
            </a:gsLst>
            <a:lin ang="27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300" dirty="0"/>
              <a:t>Мероприятия </a:t>
            </a:r>
          </a:p>
          <a:p>
            <a:pPr>
              <a:defRPr/>
            </a:pPr>
            <a:r>
              <a:rPr lang="ru-RU" sz="1250" dirty="0"/>
              <a:t>по благоустройству </a:t>
            </a:r>
          </a:p>
          <a:p>
            <a:pPr>
              <a:defRPr/>
            </a:pPr>
            <a:r>
              <a:rPr lang="ru-RU" sz="1300" dirty="0"/>
              <a:t>дворовых и </a:t>
            </a:r>
          </a:p>
          <a:p>
            <a:pPr>
              <a:defRPr/>
            </a:pPr>
            <a:r>
              <a:rPr lang="ru-RU" sz="1300" dirty="0"/>
              <a:t>общественных </a:t>
            </a:r>
          </a:p>
          <a:p>
            <a:pPr>
              <a:defRPr/>
            </a:pPr>
            <a:r>
              <a:rPr lang="ru-RU" sz="1300" dirty="0"/>
              <a:t>территорий</a:t>
            </a:r>
          </a:p>
          <a:p>
            <a:pPr>
              <a:defRPr/>
            </a:pPr>
            <a:r>
              <a:rPr lang="ru-RU" sz="1200" b="1" dirty="0"/>
              <a:t>28 673,5 тыс. руб</a:t>
            </a:r>
            <a:r>
              <a:rPr lang="ru-RU" sz="1300" b="1" dirty="0"/>
              <a:t>.</a:t>
            </a:r>
          </a:p>
        </p:txBody>
      </p:sp>
      <p:cxnSp>
        <p:nvCxnSpPr>
          <p:cNvPr id="19477" name="Прямая соединительная линия 23">
            <a:extLst>
              <a:ext uri="{FF2B5EF4-FFF2-40B4-BE49-F238E27FC236}">
                <a16:creationId xmlns:a16="http://schemas.microsoft.com/office/drawing/2014/main" id="{4CCE6CFD-4D96-4689-8F4E-7708E4EF8B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6188" y="1341438"/>
            <a:ext cx="0" cy="5746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8" name="Прямая соединительная линия 30">
            <a:extLst>
              <a:ext uri="{FF2B5EF4-FFF2-40B4-BE49-F238E27FC236}">
                <a16:creationId xmlns:a16="http://schemas.microsoft.com/office/drawing/2014/main" id="{3882F794-E8FD-482F-B300-760C914F2E9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88350" y="2205038"/>
            <a:ext cx="2873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9" name="Прямая соединительная линия 33">
            <a:extLst>
              <a:ext uri="{FF2B5EF4-FFF2-40B4-BE49-F238E27FC236}">
                <a16:creationId xmlns:a16="http://schemas.microsoft.com/office/drawing/2014/main" id="{5F32FAB8-5B03-485F-8A22-CB4AB14EEE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675688" y="2205038"/>
            <a:ext cx="0" cy="38877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0" name="Прямоугольник 35">
            <a:extLst>
              <a:ext uri="{FF2B5EF4-FFF2-40B4-BE49-F238E27FC236}">
                <a16:creationId xmlns:a16="http://schemas.microsoft.com/office/drawing/2014/main" id="{BD14148C-5CFB-4458-A1A6-ADC1DBA29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500438"/>
            <a:ext cx="2232025" cy="720725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Благоустройство </a:t>
            </a:r>
          </a:p>
          <a:p>
            <a:pPr eaLnBrk="1" hangingPunct="1"/>
            <a:r>
              <a:rPr lang="ru-RU" altLang="ru-RU" sz="1300" dirty="0"/>
              <a:t>дворовых территорий</a:t>
            </a:r>
          </a:p>
          <a:p>
            <a:pPr eaLnBrk="1" hangingPunct="1"/>
            <a:r>
              <a:rPr lang="ru-RU" altLang="ru-RU" sz="1300" b="1" dirty="0"/>
              <a:t>7 577,8 тыс. руб.</a:t>
            </a:r>
          </a:p>
        </p:txBody>
      </p:sp>
      <p:sp>
        <p:nvSpPr>
          <p:cNvPr id="19481" name="Прямоугольник 36">
            <a:extLst>
              <a:ext uri="{FF2B5EF4-FFF2-40B4-BE49-F238E27FC236}">
                <a16:creationId xmlns:a16="http://schemas.microsoft.com/office/drawing/2014/main" id="{17596776-4CB9-4F0E-9C55-3011145E9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4437063"/>
            <a:ext cx="2232025" cy="936625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Благоустройство </a:t>
            </a:r>
          </a:p>
          <a:p>
            <a:pPr eaLnBrk="1" hangingPunct="1"/>
            <a:r>
              <a:rPr lang="ru-RU" altLang="ru-RU" sz="1300" dirty="0"/>
              <a:t>общественных </a:t>
            </a:r>
          </a:p>
          <a:p>
            <a:pPr eaLnBrk="1" hangingPunct="1"/>
            <a:r>
              <a:rPr lang="ru-RU" altLang="ru-RU" sz="1300" dirty="0"/>
              <a:t>территорий</a:t>
            </a:r>
          </a:p>
          <a:p>
            <a:pPr eaLnBrk="1" hangingPunct="1"/>
            <a:r>
              <a:rPr lang="ru-RU" altLang="ru-RU" sz="1300" b="1" dirty="0"/>
              <a:t>19 735,6 тыс. руб.</a:t>
            </a:r>
          </a:p>
        </p:txBody>
      </p:sp>
      <p:sp>
        <p:nvSpPr>
          <p:cNvPr id="19482" name="Прямоугольник 37">
            <a:extLst>
              <a:ext uri="{FF2B5EF4-FFF2-40B4-BE49-F238E27FC236}">
                <a16:creationId xmlns:a16="http://schemas.microsoft.com/office/drawing/2014/main" id="{8755A942-7809-4C04-ADBE-90F2D7B15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5589588"/>
            <a:ext cx="2232025" cy="863600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Проект «Равновесие – </a:t>
            </a:r>
          </a:p>
          <a:p>
            <a:pPr eaLnBrk="1" hangingPunct="1"/>
            <a:r>
              <a:rPr lang="ru-RU" altLang="ru-RU" sz="1300" dirty="0"/>
              <a:t>программа активации </a:t>
            </a:r>
          </a:p>
          <a:p>
            <a:pPr eaLnBrk="1" hangingPunct="1"/>
            <a:r>
              <a:rPr lang="ru-RU" altLang="ru-RU" sz="1300" dirty="0"/>
              <a:t>городских связей»</a:t>
            </a:r>
          </a:p>
          <a:p>
            <a:pPr eaLnBrk="1" hangingPunct="1"/>
            <a:r>
              <a:rPr lang="ru-RU" altLang="ru-RU" sz="1300" b="1" dirty="0"/>
              <a:t>1 360,1 тыс. руб.</a:t>
            </a:r>
          </a:p>
        </p:txBody>
      </p:sp>
      <p:cxnSp>
        <p:nvCxnSpPr>
          <p:cNvPr id="19483" name="Прямая соединительная линия 40">
            <a:extLst>
              <a:ext uri="{FF2B5EF4-FFF2-40B4-BE49-F238E27FC236}">
                <a16:creationId xmlns:a16="http://schemas.microsoft.com/office/drawing/2014/main" id="{9704029D-558C-490B-9C27-1FD5D67DB2D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43888" y="6092825"/>
            <a:ext cx="43180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4" name="Прямая соединительная линия 71">
            <a:extLst>
              <a:ext uri="{FF2B5EF4-FFF2-40B4-BE49-F238E27FC236}">
                <a16:creationId xmlns:a16="http://schemas.microsoft.com/office/drawing/2014/main" id="{3B0D36BC-E709-4233-8F4B-84D0A7FD04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43888" y="4005263"/>
            <a:ext cx="43180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5" name="Прямая соединительная линия 73">
            <a:extLst>
              <a:ext uri="{FF2B5EF4-FFF2-40B4-BE49-F238E27FC236}">
                <a16:creationId xmlns:a16="http://schemas.microsoft.com/office/drawing/2014/main" id="{9E33D9DA-6AD2-4910-9489-56EC0F4D15D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43888" y="4941888"/>
            <a:ext cx="43180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animBg="1"/>
      <p:bldP spid="318467" grpId="0" animBg="1"/>
      <p:bldP spid="318468" grpId="0" animBg="1"/>
      <p:bldP spid="318470" grpId="0" animBg="1"/>
      <p:bldP spid="318471" grpId="0" animBg="1"/>
      <p:bldP spid="318478" grpId="0" animBg="1"/>
      <p:bldP spid="318492" grpId="0" animBg="1"/>
      <p:bldP spid="31849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1">
            <a:extLst>
              <a:ext uri="{FF2B5EF4-FFF2-40B4-BE49-F238E27FC236}">
                <a16:creationId xmlns:a16="http://schemas.microsoft.com/office/drawing/2014/main" id="{7C02C5AD-3475-4146-965E-0B6828AE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F82219-4962-4F78-A207-320743F5B45C}" type="slidenum">
              <a:rPr lang="ru-RU" altLang="ru-RU" sz="1400"/>
              <a:pPr eaLnBrk="1" hangingPunct="1"/>
              <a:t>19</a:t>
            </a:fld>
            <a:endParaRPr lang="ru-RU" altLang="ru-RU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98D727FD-9241-4748-991A-F686CF247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146" name="Object 1">
            <a:extLst>
              <a:ext uri="{FF2B5EF4-FFF2-40B4-BE49-F238E27FC236}">
                <a16:creationId xmlns:a16="http://schemas.microsoft.com/office/drawing/2014/main" id="{5728C1F5-9911-451F-9CC5-165ACCE6D2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76322"/>
              </p:ext>
            </p:extLst>
          </p:nvPr>
        </p:nvGraphicFramePr>
        <p:xfrm>
          <a:off x="-103562" y="0"/>
          <a:ext cx="9351124" cy="700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Slide" r:id="rId3" imgW="528708" imgH="396395" progId="PowerPoint.Slide.12">
                  <p:embed/>
                </p:oleObj>
              </mc:Choice>
              <mc:Fallback>
                <p:oleObj name="Slide" r:id="rId3" imgW="528708" imgH="396395" progId="PowerPoint.Slide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3562" y="0"/>
                        <a:ext cx="9351124" cy="7005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44D9382-46F2-497C-BB42-872874167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pPr eaLnBrk="1" hangingPunct="1"/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бюджета </a:t>
            </a:r>
            <a:b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«Котлас»</a:t>
            </a:r>
            <a:endParaRPr lang="ru-RU" altLang="ru-RU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439">
            <a:extLst>
              <a:ext uri="{FF2B5EF4-FFF2-40B4-BE49-F238E27FC236}">
                <a16:creationId xmlns:a16="http://schemas.microsoft.com/office/drawing/2014/main" id="{B60838BF-48D2-4D35-883F-31FA7ECBAB3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688284"/>
              </p:ext>
            </p:extLst>
          </p:nvPr>
        </p:nvGraphicFramePr>
        <p:xfrm>
          <a:off x="-1548680" y="1052736"/>
          <a:ext cx="11025188" cy="828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>
            <a:extLst>
              <a:ext uri="{FF2B5EF4-FFF2-40B4-BE49-F238E27FC236}">
                <a16:creationId xmlns:a16="http://schemas.microsoft.com/office/drawing/2014/main" id="{2BC75415-D7CB-40AC-A461-FB5F9D6392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eaLnBrk="1" hangingPunct="1"/>
            <a:r>
              <a:rPr lang="ru-RU" altLang="ru-RU" sz="6000" b="1">
                <a:solidFill>
                  <a:schemeClr val="bg2"/>
                </a:solidFill>
                <a:latin typeface="Imprint MT Shadow" panose="04020605060303030202" pitchFamily="82" charset="0"/>
              </a:rPr>
              <a:t> 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B2B0D5B-0F7C-4FF9-83E2-1E61CAEAEDCF}"/>
              </a:ext>
            </a:extLst>
          </p:cNvPr>
          <p:cNvSpPr txBox="1">
            <a:spLocks/>
          </p:cNvSpPr>
          <p:nvPr/>
        </p:nvSpPr>
        <p:spPr>
          <a:xfrm>
            <a:off x="301625" y="2276475"/>
            <a:ext cx="8686800" cy="12239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800" b="1" kern="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ПОДГОТОВЛЕНО ФИНАНСОВЫМ УПРАВЛЕНИЕМ МО «КОТЛАС» </a:t>
            </a:r>
            <a:br>
              <a:rPr lang="ru-RU" sz="2800" b="1" kern="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800" b="1" kern="0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484" name="Прямоугольник 2">
            <a:extLst>
              <a:ext uri="{FF2B5EF4-FFF2-40B4-BE49-F238E27FC236}">
                <a16:creationId xmlns:a16="http://schemas.microsoft.com/office/drawing/2014/main" id="{2A93AB06-5B66-4B2D-BA58-A5911DEEA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429000"/>
            <a:ext cx="6048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пл. Советов, д. 3, г. Котлас, Архангельская область, 165300</a:t>
            </a:r>
          </a:p>
          <a:p>
            <a:pPr eaLnBrk="1" hangingPunct="1"/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тел./факс: 8 (818-37) 5-15-34, 2-14-01 </a:t>
            </a:r>
          </a:p>
          <a:p>
            <a:pPr eaLnBrk="1" hangingPunct="1"/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е-mail:  ktfinupr@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.ru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928D57-EBE8-424F-9DAA-8E5FB6C3D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 МО «Котлас»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2018 и 2019 годы, тыс. руб.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90F3708D-3C47-4142-B5D2-127808D210D0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19410714"/>
              </p:ext>
            </p:extLst>
          </p:nvPr>
        </p:nvGraphicFramePr>
        <p:xfrm>
          <a:off x="457200" y="1417638"/>
          <a:ext cx="8229600" cy="3667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F52319E7-EF59-4126-9991-4B793F4365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584" y="5257799"/>
          <a:ext cx="756084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Worksheet" r:id="rId4" imgW="5991300" imgH="1152557" progId="Excel.Sheet.12">
                  <p:embed/>
                </p:oleObj>
              </mc:Choice>
              <mc:Fallback>
                <p:oleObj name="Worksheet" r:id="rId4" imgW="5991300" imgH="1152557" progId="Excel.Sheet.12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F52319E7-EF59-4126-9991-4B793F4365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5257799"/>
                        <a:ext cx="7560840" cy="1325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Стрелка: изогнутая вниз 9">
            <a:extLst>
              <a:ext uri="{FF2B5EF4-FFF2-40B4-BE49-F238E27FC236}">
                <a16:creationId xmlns:a16="http://schemas.microsoft.com/office/drawing/2014/main" id="{BD70B70E-21D6-45AE-9C6E-E254080055D2}"/>
              </a:ext>
            </a:extLst>
          </p:cNvPr>
          <p:cNvSpPr/>
          <p:nvPr/>
        </p:nvSpPr>
        <p:spPr bwMode="auto">
          <a:xfrm rot="19287502">
            <a:off x="2095798" y="2839828"/>
            <a:ext cx="719381" cy="288032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Стрелка: изогнутая вниз 10">
            <a:extLst>
              <a:ext uri="{FF2B5EF4-FFF2-40B4-BE49-F238E27FC236}">
                <a16:creationId xmlns:a16="http://schemas.microsoft.com/office/drawing/2014/main" id="{9FA635A5-CEBE-40B6-AC60-532CDBBEBB71}"/>
              </a:ext>
            </a:extLst>
          </p:cNvPr>
          <p:cNvSpPr/>
          <p:nvPr/>
        </p:nvSpPr>
        <p:spPr bwMode="auto">
          <a:xfrm rot="18690491">
            <a:off x="5335320" y="2122648"/>
            <a:ext cx="1031063" cy="357671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Стрелка: изогнутая вверх 12">
            <a:extLst>
              <a:ext uri="{FF2B5EF4-FFF2-40B4-BE49-F238E27FC236}">
                <a16:creationId xmlns:a16="http://schemas.microsoft.com/office/drawing/2014/main" id="{F0A2A53B-A1CD-422C-B94D-6032CAC4CE27}"/>
              </a:ext>
            </a:extLst>
          </p:cNvPr>
          <p:cNvSpPr/>
          <p:nvPr/>
        </p:nvSpPr>
        <p:spPr bwMode="auto">
          <a:xfrm rot="8272285">
            <a:off x="3876101" y="3408952"/>
            <a:ext cx="742137" cy="282613"/>
          </a:xfrm>
          <a:prstGeom prst="curvedUp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670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1">
            <a:extLst>
              <a:ext uri="{FF2B5EF4-FFF2-40B4-BE49-F238E27FC236}">
                <a16:creationId xmlns:a16="http://schemas.microsoft.com/office/drawing/2014/main" id="{F5AFED5E-28E4-4065-9471-96E84C4946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6863" y="1098550"/>
          <a:ext cx="7269162" cy="559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12">
            <a:extLst>
              <a:ext uri="{FF2B5EF4-FFF2-40B4-BE49-F238E27FC236}">
                <a16:creationId xmlns:a16="http://schemas.microsoft.com/office/drawing/2014/main" id="{5A2F8B47-CFDC-46A8-9A2F-DD0830A36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1628775"/>
            <a:ext cx="1747838" cy="1981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налогов </a:t>
            </a:r>
          </a:p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сборов, установленных налоговым законодательством</a:t>
            </a:r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213FAE8C-201B-4B12-9966-EBFB3487E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4076700"/>
            <a:ext cx="1719263" cy="1905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>
              <a:spcBef>
                <a:spcPct val="20000"/>
              </a:spcBef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использования и продажи имущества, платных услуг, штрафов и иные неналоговые доходы</a:t>
            </a:r>
          </a:p>
        </p:txBody>
      </p:sp>
      <p:sp>
        <p:nvSpPr>
          <p:cNvPr id="1029" name="Rectangle 14">
            <a:extLst>
              <a:ext uri="{FF2B5EF4-FFF2-40B4-BE49-F238E27FC236}">
                <a16:creationId xmlns:a16="http://schemas.microsoft.com/office/drawing/2014/main" id="{F4E93868-500E-47A2-A117-5E2867830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доходной части бюджета МО «Котлас» </a:t>
            </a:r>
            <a:b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налоговых и неналоговых доходов в 2019 году</a:t>
            </a:r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>
            <a:extLst>
              <a:ext uri="{FF2B5EF4-FFF2-40B4-BE49-F238E27FC236}">
                <a16:creationId xmlns:a16="http://schemas.microsoft.com/office/drawing/2014/main" id="{1ECBC36B-CBE7-4F92-A418-B73482FC0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989138"/>
            <a:ext cx="2133600" cy="121920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773 737,4 тыс. руб.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846DC65D-C496-40D5-A5A2-F9BC695C7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1916113"/>
            <a:ext cx="2362200" cy="12192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824 727,0 тыс. руб.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A1EC10B0-3284-4282-BBA1-5B870F251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268413"/>
            <a:ext cx="990600" cy="4572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(отчет)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F6269796-D8C9-45F5-8D34-06D6ACD2F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1341438"/>
            <a:ext cx="990600" cy="45720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(план)</a:t>
            </a:r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578984B4-1041-4300-A0D4-EA3C5D35E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3860800"/>
            <a:ext cx="2133600" cy="99060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sz="1200" b="1" dirty="0"/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670 978,2 тыс. руб.</a:t>
            </a:r>
          </a:p>
        </p:txBody>
      </p:sp>
      <p:sp>
        <p:nvSpPr>
          <p:cNvPr id="34827" name="Rectangle 11">
            <a:extLst>
              <a:ext uri="{FF2B5EF4-FFF2-40B4-BE49-F238E27FC236}">
                <a16:creationId xmlns:a16="http://schemas.microsoft.com/office/drawing/2014/main" id="{1775EBF6-6A94-430E-81DD-690215B9B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084763"/>
            <a:ext cx="2133600" cy="99060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sz="1200" b="1" dirty="0"/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102 759,2 тыс. руб.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6F3596EF-13EB-40FE-AA8E-1FE69CB27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933825"/>
            <a:ext cx="2362200" cy="9906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sz="1200" b="1" dirty="0"/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701 065,1 тыс. руб.</a:t>
            </a:r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F4E27248-0502-4D30-B41E-6832D52E0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5157788"/>
            <a:ext cx="2362200" cy="9906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sz="1200" b="1" dirty="0"/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123 661,9 тыс. руб.</a:t>
            </a:r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D2DFE020-5D5B-4F15-A0D5-A735CC69A3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1638" y="2565400"/>
            <a:ext cx="1219200" cy="381000"/>
          </a:xfrm>
          <a:prstGeom prst="line">
            <a:avLst/>
          </a:prstGeom>
          <a:noFill/>
          <a:ln w="539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1" name="Line 15">
            <a:extLst>
              <a:ext uri="{FF2B5EF4-FFF2-40B4-BE49-F238E27FC236}">
                <a16:creationId xmlns:a16="http://schemas.microsoft.com/office/drawing/2014/main" id="{AF99848D-9FB9-43B9-9BDC-51DE0A5BEE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1638" y="5445125"/>
            <a:ext cx="1219200" cy="381000"/>
          </a:xfrm>
          <a:prstGeom prst="line">
            <a:avLst/>
          </a:prstGeom>
          <a:noFill/>
          <a:ln w="539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793C5995-BE97-4A9E-95F1-EAB1A3693B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0200" y="4365625"/>
            <a:ext cx="1295400" cy="358775"/>
          </a:xfrm>
          <a:prstGeom prst="line">
            <a:avLst/>
          </a:prstGeom>
          <a:noFill/>
          <a:ln w="539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8" name="Rectangle 22">
            <a:extLst>
              <a:ext uri="{FF2B5EF4-FFF2-40B4-BE49-F238E27FC236}">
                <a16:creationId xmlns:a16="http://schemas.microsoft.com/office/drawing/2014/main" id="{68D159AF-ABFE-4206-BD50-42E385D16DCB}"/>
              </a:ext>
            </a:extLst>
          </p:cNvPr>
          <p:cNvSpPr>
            <a:spLocks noChangeArrowheads="1"/>
          </p:cNvSpPr>
          <p:nvPr/>
        </p:nvSpPr>
        <p:spPr bwMode="auto">
          <a:xfrm rot="-915253">
            <a:off x="4161409" y="4167619"/>
            <a:ext cx="1046613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800" b="1" dirty="0">
                <a:solidFill>
                  <a:srgbClr val="33CCFF"/>
                </a:solidFill>
              </a:rPr>
              <a:t>+ 4,5 %</a:t>
            </a:r>
          </a:p>
        </p:txBody>
      </p:sp>
      <p:sp>
        <p:nvSpPr>
          <p:cNvPr id="34839" name="Rectangle 23">
            <a:extLst>
              <a:ext uri="{FF2B5EF4-FFF2-40B4-BE49-F238E27FC236}">
                <a16:creationId xmlns:a16="http://schemas.microsoft.com/office/drawing/2014/main" id="{E1FA6CB4-5B6B-41DB-B8A4-17202D24F6F4}"/>
              </a:ext>
            </a:extLst>
          </p:cNvPr>
          <p:cNvSpPr>
            <a:spLocks noChangeArrowheads="1"/>
          </p:cNvSpPr>
          <p:nvPr/>
        </p:nvSpPr>
        <p:spPr bwMode="auto">
          <a:xfrm rot="-1084112">
            <a:off x="4155333" y="2433563"/>
            <a:ext cx="1021076" cy="6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800" b="1" dirty="0">
                <a:solidFill>
                  <a:srgbClr val="33CCFF"/>
                </a:solidFill>
              </a:rPr>
              <a:t>+ 6,6 %</a:t>
            </a:r>
          </a:p>
        </p:txBody>
      </p:sp>
      <p:sp>
        <p:nvSpPr>
          <p:cNvPr id="34840" name="Rectangle 24">
            <a:extLst>
              <a:ext uri="{FF2B5EF4-FFF2-40B4-BE49-F238E27FC236}">
                <a16:creationId xmlns:a16="http://schemas.microsoft.com/office/drawing/2014/main" id="{7A683BBD-D157-4BBC-913C-06660278D557}"/>
              </a:ext>
            </a:extLst>
          </p:cNvPr>
          <p:cNvSpPr>
            <a:spLocks noChangeArrowheads="1"/>
          </p:cNvSpPr>
          <p:nvPr/>
        </p:nvSpPr>
        <p:spPr bwMode="auto">
          <a:xfrm rot="-1084112">
            <a:off x="4116178" y="5306540"/>
            <a:ext cx="119207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800" b="1" dirty="0">
                <a:solidFill>
                  <a:srgbClr val="33CCFF"/>
                </a:solidFill>
              </a:rPr>
              <a:t>+ 20,3%</a:t>
            </a:r>
          </a:p>
        </p:txBody>
      </p:sp>
      <p:sp>
        <p:nvSpPr>
          <p:cNvPr id="34842" name="Rectangle 26">
            <a:extLst>
              <a:ext uri="{FF2B5EF4-FFF2-40B4-BE49-F238E27FC236}">
                <a16:creationId xmlns:a16="http://schemas.microsoft.com/office/drawing/2014/main" id="{4217CA8C-C6EF-471B-AC4B-5B4E374A7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и </a:t>
            </a:r>
          </a:p>
          <a:p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 в бюджет МО «Котлас»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animBg="1"/>
      <p:bldP spid="34822" grpId="0" animBg="1"/>
      <p:bldP spid="34823" grpId="0" animBg="1"/>
      <p:bldP spid="34826" grpId="0" animBg="1"/>
      <p:bldP spid="34827" grpId="0" animBg="1"/>
      <p:bldP spid="34828" grpId="0" animBg="1"/>
      <p:bldP spid="34829" grpId="0" animBg="1"/>
      <p:bldP spid="34838" grpId="0"/>
      <p:bldP spid="34839" grpId="0"/>
      <p:bldP spid="34840" grpId="0"/>
      <p:bldP spid="348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43E587B-4DDA-407A-BAF6-43F3ABC9D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плана по</a:t>
            </a:r>
            <a:b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 доходам в бюджет МО «Котлас»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48700D5-A915-4596-B06A-3917DE7C874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312695"/>
              </p:ext>
            </p:extLst>
          </p:nvPr>
        </p:nvGraphicFramePr>
        <p:xfrm>
          <a:off x="-9525" y="531813"/>
          <a:ext cx="9134475" cy="662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2D09C19-BC70-404D-916F-30EC14870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плана по</a:t>
            </a:r>
            <a:b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неналоговым доходам в бюджет МО «Котлас»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DB29B43-6AB5-4D23-A1E9-3B177A40B2E0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90938"/>
              </p:ext>
            </p:extLst>
          </p:nvPr>
        </p:nvGraphicFramePr>
        <p:xfrm>
          <a:off x="251520" y="387350"/>
          <a:ext cx="8784976" cy="6961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22E6B86-6C52-43A9-A448-0889D6073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762000"/>
            <a:ext cx="38862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от других бюджетов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1 640 276,8тыс. руб.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DD6D6E5-F1E7-4464-8844-AAC6499AD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"/>
            <a:ext cx="84582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безвозмездных поступлений в бюджет МО «Котлас» в 2019 году </a:t>
            </a:r>
          </a:p>
          <a:p>
            <a:pPr>
              <a:spcBef>
                <a:spcPct val="20000"/>
              </a:spcBef>
            </a:pPr>
            <a:r>
              <a:rPr lang="ru-RU" alt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1 640 370,3тыс. руб.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CBEDD9D2-F40F-4080-B815-42EDACB8D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383"/>
            <a:ext cx="2667000" cy="228600"/>
          </a:xfrm>
          <a:prstGeom prst="rect">
            <a:avLst/>
          </a:prstGeom>
          <a:solidFill>
            <a:srgbClr val="66FF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 185 810,1 тыс. руб.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969F925C-2095-4B43-80A4-B64DCA822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" y="2302085"/>
            <a:ext cx="2743200" cy="2286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Субсидии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363 984,9 тыс. руб.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C4DA33DB-0FC6-45A3-B1E3-6038F27BC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920" y="2588423"/>
            <a:ext cx="3352800" cy="3810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осуществление дорожной деятельности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24 088,4 тыс. руб.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2AF6423E-BE94-4F61-856B-092D64CE1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920" y="3029427"/>
            <a:ext cx="3352800" cy="3810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строительство школы и садика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130 580,9 тыс. руб.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51DF6008-FB05-431A-9F69-1AF024B89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920" y="3468477"/>
            <a:ext cx="3352800" cy="3810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формирование современной городской среды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25 187,8 тыс. руб.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4DC12402-7A0D-4627-84CE-FF138F9EA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160" y="3911435"/>
            <a:ext cx="3352800" cy="3810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 err="1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 вопросов местного значения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87 861,6 тыс. руб.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9C3EFF55-A866-4AE8-B5AC-54F768B91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357478"/>
            <a:ext cx="2743200" cy="228600"/>
          </a:xfrm>
          <a:prstGeom prst="rect">
            <a:avLst/>
          </a:prstGeom>
          <a:solidFill>
            <a:srgbClr val="FFCC00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Субвенции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901 692,5 тыс. руб.</a:t>
            </a:r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FA22073A-0CF6-4815-AAAD-E5DF905BA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660708"/>
            <a:ext cx="3352800" cy="381000"/>
          </a:xfrm>
          <a:prstGeom prst="rect">
            <a:avLst/>
          </a:prstGeom>
          <a:solidFill>
            <a:srgbClr val="FFCC00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реализация общеобразовательных программ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797 242,8 тыс. руб.</a:t>
            </a:r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A926F7CF-1DA9-41ED-B29B-BEA962E0D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516563"/>
            <a:ext cx="2743200" cy="228600"/>
          </a:xfrm>
          <a:prstGeom prst="rect">
            <a:avLst/>
          </a:prstGeom>
          <a:solidFill>
            <a:srgbClr val="CC99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Иные МБТ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188 789,3 тыс. руб. </a:t>
            </a:r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46B45ED2-6129-4661-86CE-26AA7705C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76" y="1862121"/>
            <a:ext cx="3429000" cy="255600"/>
          </a:xfrm>
          <a:prstGeom prst="rect">
            <a:avLst/>
          </a:prstGeom>
          <a:solidFill>
            <a:srgbClr val="66FF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на сбалансированность бюджета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43 845,5 тыс. руб.</a:t>
            </a:r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330C4E03-006F-4EA6-9E0B-ED3B3F359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084763"/>
            <a:ext cx="3352800" cy="381000"/>
          </a:xfrm>
          <a:prstGeom prst="rect">
            <a:avLst/>
          </a:prstGeom>
          <a:solidFill>
            <a:srgbClr val="FFCC00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предоставление жилых помещений детям-сиротам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25 067,3 тыс. руб.</a:t>
            </a:r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2DB88A69-5E3B-434E-A8FA-3E8B2EE52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805488"/>
            <a:ext cx="3352800" cy="381000"/>
          </a:xfrm>
          <a:prstGeom prst="rect">
            <a:avLst/>
          </a:prstGeom>
          <a:solidFill>
            <a:srgbClr val="CC99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средства резервного фонда субъекта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3 740,2 тыс. руб.</a:t>
            </a:r>
          </a:p>
        </p:txBody>
      </p:sp>
      <p:sp>
        <p:nvSpPr>
          <p:cNvPr id="8213" name="Line 21">
            <a:extLst>
              <a:ext uri="{FF2B5EF4-FFF2-40B4-BE49-F238E27FC236}">
                <a16:creationId xmlns:a16="http://schemas.microsoft.com/office/drawing/2014/main" id="{090F98F3-1591-4F1B-BD13-3AD192AC77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685800"/>
            <a:ext cx="0" cy="762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6" name="Line 24">
            <a:extLst>
              <a:ext uri="{FF2B5EF4-FFF2-40B4-BE49-F238E27FC236}">
                <a16:creationId xmlns:a16="http://schemas.microsoft.com/office/drawing/2014/main" id="{D7678656-49C3-47E3-88E1-FC7540CD89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" y="990600"/>
            <a:ext cx="228600" cy="0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7" name="Line 25">
            <a:extLst>
              <a:ext uri="{FF2B5EF4-FFF2-40B4-BE49-F238E27FC236}">
                <a16:creationId xmlns:a16="http://schemas.microsoft.com/office/drawing/2014/main" id="{2C7ECF1D-2734-4B56-AC45-A98EF9B416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981075"/>
            <a:ext cx="76200" cy="4672013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8" name="Line 26">
            <a:extLst>
              <a:ext uri="{FF2B5EF4-FFF2-40B4-BE49-F238E27FC236}">
                <a16:creationId xmlns:a16="http://schemas.microsoft.com/office/drawing/2014/main" id="{2D7450FB-5246-4F38-838E-D00C766179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" y="1362074"/>
            <a:ext cx="449580" cy="9526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9" name="Line 27">
            <a:extLst>
              <a:ext uri="{FF2B5EF4-FFF2-40B4-BE49-F238E27FC236}">
                <a16:creationId xmlns:a16="http://schemas.microsoft.com/office/drawing/2014/main" id="{400BF25C-653E-4252-9B32-778E256A2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1580" y="2428322"/>
            <a:ext cx="401192" cy="9526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0" name="Line 28">
            <a:extLst>
              <a:ext uri="{FF2B5EF4-FFF2-40B4-BE49-F238E27FC236}">
                <a16:creationId xmlns:a16="http://schemas.microsoft.com/office/drawing/2014/main" id="{B0282974-4A19-478F-A540-7A8A5BBE4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950" y="4437112"/>
            <a:ext cx="304800" cy="0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1" name="Line 29">
            <a:extLst>
              <a:ext uri="{FF2B5EF4-FFF2-40B4-BE49-F238E27FC236}">
                <a16:creationId xmlns:a16="http://schemas.microsoft.com/office/drawing/2014/main" id="{7865A2E7-96CA-47D6-B155-39B6F53E2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5661025"/>
            <a:ext cx="304800" cy="0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2" name="Line 30">
            <a:extLst>
              <a:ext uri="{FF2B5EF4-FFF2-40B4-BE49-F238E27FC236}">
                <a16:creationId xmlns:a16="http://schemas.microsoft.com/office/drawing/2014/main" id="{A6B3CFB8-F6D6-44E0-B305-6CCE347143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1" y="1484312"/>
            <a:ext cx="9208" cy="432515"/>
          </a:xfrm>
          <a:prstGeom prst="line">
            <a:avLst/>
          </a:prstGeom>
          <a:noFill/>
          <a:ln w="3175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4" name="Line 32">
            <a:extLst>
              <a:ext uri="{FF2B5EF4-FFF2-40B4-BE49-F238E27FC236}">
                <a16:creationId xmlns:a16="http://schemas.microsoft.com/office/drawing/2014/main" id="{57D20FD7-9B5D-4C2C-901C-24B4FE032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62113"/>
            <a:ext cx="228600" cy="14287"/>
          </a:xfrm>
          <a:prstGeom prst="line">
            <a:avLst/>
          </a:prstGeom>
          <a:noFill/>
          <a:ln w="3175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5" name="Line 33">
            <a:extLst>
              <a:ext uri="{FF2B5EF4-FFF2-40B4-BE49-F238E27FC236}">
                <a16:creationId xmlns:a16="http://schemas.microsoft.com/office/drawing/2014/main" id="{51B17ED2-5FB5-469E-A262-1A411208F4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2526792"/>
            <a:ext cx="0" cy="1582738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6" name="Line 34">
            <a:extLst>
              <a:ext uri="{FF2B5EF4-FFF2-40B4-BE49-F238E27FC236}">
                <a16:creationId xmlns:a16="http://schemas.microsoft.com/office/drawing/2014/main" id="{EE838259-6BB6-4060-B937-A1F8FF481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122548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7" name="Line 35">
            <a:extLst>
              <a:ext uri="{FF2B5EF4-FFF2-40B4-BE49-F238E27FC236}">
                <a16:creationId xmlns:a16="http://schemas.microsoft.com/office/drawing/2014/main" id="{046AEA8A-38FA-4E18-A794-151424DD9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360" y="3645024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8" name="Line 36">
            <a:extLst>
              <a:ext uri="{FF2B5EF4-FFF2-40B4-BE49-F238E27FC236}">
                <a16:creationId xmlns:a16="http://schemas.microsoft.com/office/drawing/2014/main" id="{AE9FBB9E-EAC5-4C81-A664-745414F2ED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094" y="3212976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9" name="Line 37">
            <a:extLst>
              <a:ext uri="{FF2B5EF4-FFF2-40B4-BE49-F238E27FC236}">
                <a16:creationId xmlns:a16="http://schemas.microsoft.com/office/drawing/2014/main" id="{3ACE30C3-1198-48B4-ABAC-500DFF8E5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776538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0" name="Line 38">
            <a:extLst>
              <a:ext uri="{FF2B5EF4-FFF2-40B4-BE49-F238E27FC236}">
                <a16:creationId xmlns:a16="http://schemas.microsoft.com/office/drawing/2014/main" id="{15AA4B29-0AA4-4629-9911-9A4B0BD57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4594227"/>
            <a:ext cx="0" cy="774698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1" name="Line 39">
            <a:extLst>
              <a:ext uri="{FF2B5EF4-FFF2-40B4-BE49-F238E27FC236}">
                <a16:creationId xmlns:a16="http://schemas.microsoft.com/office/drawing/2014/main" id="{022BC004-F170-4EFD-B441-C168ED6D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916827"/>
            <a:ext cx="290513" cy="5"/>
          </a:xfrm>
          <a:prstGeom prst="line">
            <a:avLst/>
          </a:prstGeom>
          <a:noFill/>
          <a:ln w="3175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2" name="Line 40">
            <a:extLst>
              <a:ext uri="{FF2B5EF4-FFF2-40B4-BE49-F238E27FC236}">
                <a16:creationId xmlns:a16="http://schemas.microsoft.com/office/drawing/2014/main" id="{D630C6EB-CC36-44D7-9A7E-5EF5054D2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4941888"/>
            <a:ext cx="228600" cy="0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3" name="Line 41">
            <a:extLst>
              <a:ext uri="{FF2B5EF4-FFF2-40B4-BE49-F238E27FC236}">
                <a16:creationId xmlns:a16="http://schemas.microsoft.com/office/drawing/2014/main" id="{B5CA0564-3DC0-4E6B-B512-4E2170076E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5373688"/>
            <a:ext cx="228600" cy="0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4" name="Line 42">
            <a:extLst>
              <a:ext uri="{FF2B5EF4-FFF2-40B4-BE49-F238E27FC236}">
                <a16:creationId xmlns:a16="http://schemas.microsoft.com/office/drawing/2014/main" id="{1C7E8456-0F40-47A9-9528-049FDC0DF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5732463"/>
            <a:ext cx="0" cy="792162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5" name="Line 43">
            <a:extLst>
              <a:ext uri="{FF2B5EF4-FFF2-40B4-BE49-F238E27FC236}">
                <a16:creationId xmlns:a16="http://schemas.microsoft.com/office/drawing/2014/main" id="{9575BCC1-7109-4946-9BBA-2ADDA3918A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6021388"/>
            <a:ext cx="228600" cy="0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9" name="Rectangle 44">
            <a:extLst>
              <a:ext uri="{FF2B5EF4-FFF2-40B4-BE49-F238E27FC236}">
                <a16:creationId xmlns:a16="http://schemas.microsoft.com/office/drawing/2014/main" id="{2FB869D1-5066-4EBF-91E2-88C700746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557338"/>
            <a:ext cx="1981200" cy="1219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от организаций в бюджет МО «Котлас» остатков неиспользованных  </a:t>
            </a:r>
          </a:p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МБТ прошлых лет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70,8 тыс. руб.</a:t>
            </a:r>
          </a:p>
        </p:txBody>
      </p:sp>
      <p:sp>
        <p:nvSpPr>
          <p:cNvPr id="8237" name="Line 45">
            <a:extLst>
              <a:ext uri="{FF2B5EF4-FFF2-40B4-BE49-F238E27FC236}">
                <a16:creationId xmlns:a16="http://schemas.microsoft.com/office/drawing/2014/main" id="{09FED0A4-9485-45DB-A1C0-2C9D04FFD6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381000"/>
            <a:ext cx="2286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8" name="Line 46">
            <a:extLst>
              <a:ext uri="{FF2B5EF4-FFF2-40B4-BE49-F238E27FC236}">
                <a16:creationId xmlns:a16="http://schemas.microsoft.com/office/drawing/2014/main" id="{46C9933F-7CFA-4CCD-B981-5A97564A6B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64613" y="381000"/>
            <a:ext cx="26987" cy="30480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9" name="Line 47">
            <a:extLst>
              <a:ext uri="{FF2B5EF4-FFF2-40B4-BE49-F238E27FC236}">
                <a16:creationId xmlns:a16="http://schemas.microsoft.com/office/drawing/2014/main" id="{631F5F60-3E39-4CF9-B383-C4E7812FAB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20150" y="2133600"/>
            <a:ext cx="1524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40" name="Line 48">
            <a:extLst>
              <a:ext uri="{FF2B5EF4-FFF2-40B4-BE49-F238E27FC236}">
                <a16:creationId xmlns:a16="http://schemas.microsoft.com/office/drawing/2014/main" id="{8C74728B-78C6-4CC5-84EB-F06F0745F6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20150" y="1125538"/>
            <a:ext cx="1524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4" name="Rectangle 20">
            <a:extLst>
              <a:ext uri="{FF2B5EF4-FFF2-40B4-BE49-F238E27FC236}">
                <a16:creationId xmlns:a16="http://schemas.microsoft.com/office/drawing/2014/main" id="{FF64E38B-7556-4802-83C0-42E001EBB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765175"/>
            <a:ext cx="1981200" cy="7191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безвозмездные поступления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345,0 тыс. руб.</a:t>
            </a:r>
          </a:p>
        </p:txBody>
      </p:sp>
      <p:sp>
        <p:nvSpPr>
          <p:cNvPr id="13355" name="Rectangle 44">
            <a:extLst>
              <a:ext uri="{FF2B5EF4-FFF2-40B4-BE49-F238E27FC236}">
                <a16:creationId xmlns:a16="http://schemas.microsoft.com/office/drawing/2014/main" id="{8D643C09-CFEF-4EAA-AC1D-242157ABC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852738"/>
            <a:ext cx="1981200" cy="1219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в бюджет Архангельской области остатков неиспользованных  МБТ прошлых лет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- 322,3 тыс. руб.</a:t>
            </a:r>
          </a:p>
        </p:txBody>
      </p:sp>
      <p:sp>
        <p:nvSpPr>
          <p:cNvPr id="45" name="Line 48">
            <a:extLst>
              <a:ext uri="{FF2B5EF4-FFF2-40B4-BE49-F238E27FC236}">
                <a16:creationId xmlns:a16="http://schemas.microsoft.com/office/drawing/2014/main" id="{E3B7A11A-0DE6-48B8-A185-AE394D415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20150" y="3429000"/>
            <a:ext cx="144463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17">
            <a:extLst>
              <a:ext uri="{FF2B5EF4-FFF2-40B4-BE49-F238E27FC236}">
                <a16:creationId xmlns:a16="http://schemas.microsoft.com/office/drawing/2014/main" id="{17AA079D-DFA6-492F-BDDB-DB2A097D6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6237288"/>
            <a:ext cx="3352800" cy="380996"/>
          </a:xfrm>
          <a:prstGeom prst="rect">
            <a:avLst/>
          </a:prstGeom>
          <a:solidFill>
            <a:srgbClr val="CC99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строительство детского сада на 280 мест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173 991,8тыс. руб.</a:t>
            </a:r>
          </a:p>
        </p:txBody>
      </p:sp>
      <p:sp>
        <p:nvSpPr>
          <p:cNvPr id="47" name="Line 43">
            <a:extLst>
              <a:ext uri="{FF2B5EF4-FFF2-40B4-BE49-F238E27FC236}">
                <a16:creationId xmlns:a16="http://schemas.microsoft.com/office/drawing/2014/main" id="{99B35A96-F89D-4182-BD6C-02D67BD687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6524625"/>
            <a:ext cx="228600" cy="0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5">
            <a:extLst>
              <a:ext uri="{FF2B5EF4-FFF2-40B4-BE49-F238E27FC236}">
                <a16:creationId xmlns:a16="http://schemas.microsoft.com/office/drawing/2014/main" id="{9D1D8CDF-A5FD-4AAE-B533-67FA12866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702" y="1562084"/>
            <a:ext cx="3429000" cy="228600"/>
          </a:xfrm>
          <a:prstGeom prst="rect">
            <a:avLst/>
          </a:prstGeom>
          <a:solidFill>
            <a:srgbClr val="66FF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на выравнивание БО 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141 964,6 тыс. руб.</a:t>
            </a:r>
          </a:p>
        </p:txBody>
      </p:sp>
    </p:spTree>
  </p:cSld>
  <p:clrMapOvr>
    <a:masterClrMapping/>
  </p:clrMapOvr>
  <p:transition spd="med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06" name="Rectangle 390">
            <a:extLst>
              <a:ext uri="{FF2B5EF4-FFF2-40B4-BE49-F238E27FC236}">
                <a16:creationId xmlns:a16="http://schemas.microsoft.com/office/drawing/2014/main" id="{C1AC1A93-741C-49F4-8E7D-5F50DE7FE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692150"/>
          </a:xfrm>
        </p:spPr>
        <p:txBody>
          <a:bodyPr/>
          <a:lstStyle/>
          <a:p>
            <a:pPr eaLnBrk="1" hangingPunct="1"/>
            <a:r>
              <a:rPr lang="ru-RU" altLang="ru-RU" sz="2200" b="1" dirty="0"/>
              <a:t>Расходы бюджета МО «Котлас»</a:t>
            </a:r>
          </a:p>
        </p:txBody>
      </p:sp>
      <p:graphicFrame>
        <p:nvGraphicFramePr>
          <p:cNvPr id="13416" name="Group 104">
            <a:extLst>
              <a:ext uri="{FF2B5EF4-FFF2-40B4-BE49-F238E27FC236}">
                <a16:creationId xmlns:a16="http://schemas.microsoft.com/office/drawing/2014/main" id="{D9F374D5-3880-4948-9CA8-DB277DC1BE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9428" y="476672"/>
          <a:ext cx="8605143" cy="6294458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3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47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раздел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 год,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тыс.руб.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план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2019 год,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тыс.руб.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год,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тыс.руб.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исполнения к плану 2019 г.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1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Общегосударственные вопросы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168 007,8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160 078,5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155 377,6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8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безопасность и правоохранительная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деятельность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15 527,4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16 592,7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15 427,9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экономика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242 219,6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186 968,5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178 685,3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3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хозяйство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128 211,8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537 404,5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145 407,9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27,1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Охрана окружающей среды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5 500,6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2 806,3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534470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1 229 826,6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1 769 808,8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1 585 881,6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Культура, кинематография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143 080,7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171 753,6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171 674,4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политика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159 882,5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103 069,3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96 220,7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57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Физическая культура и спорт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45 009,7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31 707,1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31 603,7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3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массовой информации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8 930,5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9 506,6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9 506,6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148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Обслуживание  государственного и муниципального долга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5 255,6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27 711,8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12 086,0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73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2 145 952,2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3 020 102,0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2 404 678,0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0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00">
                <a:gamma/>
                <a:tint val="33725"/>
                <a:invGamma/>
              </a:srgbClr>
            </a:gs>
            <a:gs pos="100000">
              <a:srgbClr val="FFCC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00">
                <a:gamma/>
                <a:tint val="33725"/>
                <a:invGamma/>
              </a:srgbClr>
            </a:gs>
            <a:gs pos="100000">
              <a:srgbClr val="FFCC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28370</TotalTime>
  <Words>1727</Words>
  <Application>Microsoft Office PowerPoint</Application>
  <PresentationFormat>Экран (4:3)</PresentationFormat>
  <Paragraphs>389</Paragraphs>
  <Slides>20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Imprint MT Shadow</vt:lpstr>
      <vt:lpstr>Tahoma</vt:lpstr>
      <vt:lpstr>Times New Roman</vt:lpstr>
      <vt:lpstr>Оформление по умолчанию</vt:lpstr>
      <vt:lpstr>Worksheet</vt:lpstr>
      <vt:lpstr>Slide</vt:lpstr>
      <vt:lpstr>Презентация PowerPoint</vt:lpstr>
      <vt:lpstr>Структура бюджета  муниципального образования «Котлас»</vt:lpstr>
      <vt:lpstr>Динамика доходов бюджета МО «Котлас» за 2018 и 2019 годы, тыс. руб.</vt:lpstr>
      <vt:lpstr>Презентация PowerPoint</vt:lpstr>
      <vt:lpstr>Презентация PowerPoint</vt:lpstr>
      <vt:lpstr>Исполнение плана по налоговым доходам в бюджет МО «Котлас» </vt:lpstr>
      <vt:lpstr>Исполнение плана по неналоговым доходам в бюджет МО «Котлас» </vt:lpstr>
      <vt:lpstr>Презентация PowerPoint</vt:lpstr>
      <vt:lpstr>Расходы бюджета МО «Котлас»</vt:lpstr>
      <vt:lpstr>Структура расходов бюджета  МО «Котлас» в 2019 году  2 404 678,0 тыс.руб.</vt:lpstr>
      <vt:lpstr>Расходы бюджета МО «Котлас»  по отрасли «Образование»    за 2019 год  1 585 881,6 тыс. руб.</vt:lpstr>
      <vt:lpstr>Расходы бюджета МО «Котлас» по подразделу «Культура»    за 2019 год 171 674,4  тыс.руб.</vt:lpstr>
      <vt:lpstr>Расходы бюджета МО «Котлас» по разделу «Физическая культура и спорт» в  2019 году</vt:lpstr>
      <vt:lpstr>Динамика роста среднемесячной заработной платы работников социальной сферы 2012-2019 годы</vt:lpstr>
      <vt:lpstr>Расходы бюджета МО «Котлас» по отрасли  Национальная экономика в 2019 году 178 685,3 тыс. руб.</vt:lpstr>
      <vt:lpstr>Расходы бюджета МО «Котлас» по отрасли  Жилищно – коммунальное хозяйство в 2019 году 145 407,9 тыс. руб.</vt:lpstr>
      <vt:lpstr>Расходы бюджета МО «Котлас» по разделу «Социальная политика» за 2019 год 96 220,7 тыс.руб.</vt:lpstr>
      <vt:lpstr>Презентация PowerPoint</vt:lpstr>
      <vt:lpstr>Презентация PowerPoint</vt:lpstr>
      <vt:lpstr> </vt:lpstr>
    </vt:vector>
  </TitlesOfParts>
  <Company>Финуправление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образования «Котлас» на 2008 год</dc:title>
  <dc:creator>Милохина В.В.</dc:creator>
  <cp:lastModifiedBy>Корюкаева Елена Борисовна</cp:lastModifiedBy>
  <cp:revision>1019</cp:revision>
  <cp:lastPrinted>2020-05-07T06:04:31Z</cp:lastPrinted>
  <dcterms:created xsi:type="dcterms:W3CDTF">2007-11-08T14:30:10Z</dcterms:created>
  <dcterms:modified xsi:type="dcterms:W3CDTF">2020-05-07T06:11:08Z</dcterms:modified>
</cp:coreProperties>
</file>