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ldx" ContentType="application/vnd.openxmlformats-officedocument.presentationml.slide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10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21"/>
  </p:notesMasterIdLst>
  <p:sldIdLst>
    <p:sldId id="323" r:id="rId2"/>
    <p:sldId id="351" r:id="rId3"/>
    <p:sldId id="360" r:id="rId4"/>
    <p:sldId id="361" r:id="rId5"/>
    <p:sldId id="362" r:id="rId6"/>
    <p:sldId id="363" r:id="rId7"/>
    <p:sldId id="364" r:id="rId8"/>
    <p:sldId id="365" r:id="rId9"/>
    <p:sldId id="347" r:id="rId10"/>
    <p:sldId id="358" r:id="rId11"/>
    <p:sldId id="366" r:id="rId12"/>
    <p:sldId id="350" r:id="rId13"/>
    <p:sldId id="359" r:id="rId14"/>
    <p:sldId id="256" r:id="rId15"/>
    <p:sldId id="257" r:id="rId16"/>
    <p:sldId id="320" r:id="rId17"/>
    <p:sldId id="302" r:id="rId18"/>
    <p:sldId id="341" r:id="rId19"/>
    <p:sldId id="324" r:id="rId20"/>
  </p:sldIdLst>
  <p:sldSz cx="9144000" cy="6858000" type="screen4x3"/>
  <p:notesSz cx="6797675" cy="9929813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умкина Анна Сергеевна" initials="САС" lastIdx="1" clrIdx="0">
    <p:extLst>
      <p:ext uri="{19B8F6BF-5375-455C-9EA6-DF929625EA0E}">
        <p15:presenceInfo xmlns:p15="http://schemas.microsoft.com/office/powerpoint/2012/main" userId="S-1-5-21-3247811999-3718942214-3272017065-15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485EBC"/>
    <a:srgbClr val="CCECFF"/>
    <a:srgbClr val="FF99CC"/>
    <a:srgbClr val="FF9BFF"/>
    <a:srgbClr val="3916E8"/>
    <a:srgbClr val="FF9900"/>
    <a:srgbClr val="6600FF"/>
    <a:srgbClr val="5778E1"/>
    <a:srgbClr val="1409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1884" autoAdjust="0"/>
  </p:normalViewPr>
  <p:slideViewPr>
    <p:cSldViewPr>
      <p:cViewPr varScale="1">
        <p:scale>
          <a:sx n="105" d="100"/>
          <a:sy n="105" d="100"/>
        </p:scale>
        <p:origin x="139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9381648639460844"/>
          <c:y val="3.4033742331288343E-2"/>
          <c:w val="0.63790159857505124"/>
          <c:h val="0.464555898374262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3366FF"/>
            </a:solidFill>
            <a:ln w="13449">
              <a:solidFill>
                <a:schemeClr val="tx1"/>
              </a:solidFill>
              <a:prstDash val="solid"/>
            </a:ln>
            <a:effectLst>
              <a:innerShdw blurRad="63500" dist="50800">
                <a:prstClr val="black">
                  <a:alpha val="50000"/>
                </a:prstClr>
              </a:innerShdw>
              <a:softEdge rad="12700"/>
            </a:effectLst>
            <a:scene3d>
              <a:camera prst="orthographicFront"/>
              <a:lightRig rig="threePt" dir="t"/>
            </a:scene3d>
            <a:sp3d prstMaterial="dkEdge">
              <a:bevelT w="215900" prst="angle"/>
            </a:sp3d>
          </c:spPr>
          <c:invertIfNegative val="0"/>
          <c:cat>
            <c:strRef>
              <c:f>Sheet1!$B$1:$C$1</c:f>
              <c:strCache>
                <c:ptCount val="2"/>
                <c:pt idx="0">
                  <c:v>2019 год (отчет),
 тыс.руб.</c:v>
                </c:pt>
                <c:pt idx="1">
                  <c:v>2020 год (отчет),
 тыс. руб.</c:v>
                </c:pt>
              </c:strCache>
            </c:strRef>
          </c:cat>
          <c:val>
            <c:numRef>
              <c:f>Sheet1!$B$2:$C$2</c:f>
              <c:numCache>
                <c:formatCode>#\ ##0.0</c:formatCode>
                <c:ptCount val="2"/>
                <c:pt idx="0">
                  <c:v>2465097.2999999998</c:v>
                </c:pt>
                <c:pt idx="1">
                  <c:v>3284419.5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8F-4E9A-AD0B-DCB2FDD656F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FF0000"/>
            </a:solidFill>
            <a:ln w="13449">
              <a:solidFill>
                <a:schemeClr val="tx1"/>
              </a:solidFill>
              <a:prstDash val="solid"/>
            </a:ln>
            <a:effectLst>
              <a:innerShdw blurRad="63500" dist="50800">
                <a:prstClr val="black">
                  <a:alpha val="50000"/>
                </a:prstClr>
              </a:innerShdw>
              <a:softEdge rad="12700"/>
            </a:effectLst>
            <a:scene3d>
              <a:camera prst="orthographicFront"/>
              <a:lightRig rig="threePt" dir="t"/>
            </a:scene3d>
            <a:sp3d prstMaterial="dkEdge">
              <a:bevelT w="215900" prst="angle"/>
            </a:sp3d>
          </c:spPr>
          <c:invertIfNegative val="0"/>
          <c:cat>
            <c:strRef>
              <c:f>Sheet1!$B$1:$C$1</c:f>
              <c:strCache>
                <c:ptCount val="2"/>
                <c:pt idx="0">
                  <c:v>2019 год (отчет),
 тыс.руб.</c:v>
                </c:pt>
                <c:pt idx="1">
                  <c:v>2020 год (отчет),
 тыс. руб.</c:v>
                </c:pt>
              </c:strCache>
            </c:strRef>
          </c:cat>
          <c:val>
            <c:numRef>
              <c:f>Sheet1!$B$3:$C$3</c:f>
              <c:numCache>
                <c:formatCode>#\ ##0.0</c:formatCode>
                <c:ptCount val="2"/>
                <c:pt idx="0">
                  <c:v>2404678</c:v>
                </c:pt>
                <c:pt idx="1">
                  <c:v>3292881.9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8F-4E9A-AD0B-DCB2FDD656F8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дефицит/
профицит</c:v>
                </c:pt>
              </c:strCache>
            </c:strRef>
          </c:tx>
          <c:spPr>
            <a:solidFill>
              <a:srgbClr val="00FF00"/>
            </a:solidFill>
            <a:ln w="13449">
              <a:solidFill>
                <a:schemeClr val="tx1"/>
              </a:solidFill>
              <a:prstDash val="solid"/>
            </a:ln>
            <a:effectLst>
              <a:glow rad="139700">
                <a:schemeClr val="accent2">
                  <a:satMod val="175000"/>
                  <a:alpha val="40000"/>
                </a:schemeClr>
              </a:glow>
              <a:innerShdw blurRad="63500" dist="50800">
                <a:prstClr val="black">
                  <a:alpha val="50000"/>
                </a:prstClr>
              </a:innerShdw>
              <a:softEdge rad="12700"/>
            </a:effectLst>
            <a:scene3d>
              <a:camera prst="orthographicFront"/>
              <a:lightRig rig="threePt" dir="t"/>
            </a:scene3d>
            <a:sp3d prstMaterial="dkEdge">
              <a:bevelT prst="angle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FF00"/>
              </a:solidFill>
              <a:ln w="13449">
                <a:solidFill>
                  <a:schemeClr val="tx1"/>
                </a:solidFill>
                <a:prstDash val="solid"/>
              </a:ln>
              <a:effectLst>
                <a:innerShdw blurRad="63500" dist="50800">
                  <a:prstClr val="black">
                    <a:alpha val="50000"/>
                  </a:prstClr>
                </a:innerShdw>
                <a:softEdge rad="12700"/>
              </a:effectLst>
              <a:scene3d>
                <a:camera prst="orthographicFront"/>
                <a:lightRig rig="threePt" dir="t"/>
              </a:scene3d>
              <a:sp3d prstMaterial="dkEdge">
                <a:bevelT prst="angle"/>
              </a:sp3d>
            </c:spPr>
            <c:extLst>
              <c:ext xmlns:c16="http://schemas.microsoft.com/office/drawing/2014/chart" uri="{C3380CC4-5D6E-409C-BE32-E72D297353CC}">
                <c16:uniqueId val="{00000000-9DE4-4D52-AA96-FE917DC0C92D}"/>
              </c:ext>
            </c:extLst>
          </c:dPt>
          <c:cat>
            <c:strRef>
              <c:f>Sheet1!$B$1:$C$1</c:f>
              <c:strCache>
                <c:ptCount val="2"/>
                <c:pt idx="0">
                  <c:v>2019 год (отчет),
 тыс.руб.</c:v>
                </c:pt>
                <c:pt idx="1">
                  <c:v>2020 год (отчет),
 тыс. руб.</c:v>
                </c:pt>
              </c:strCache>
            </c:strRef>
          </c:cat>
          <c:val>
            <c:numRef>
              <c:f>Sheet1!$B$4:$C$4</c:f>
              <c:numCache>
                <c:formatCode>#\ ##0.0</c:formatCode>
                <c:ptCount val="2"/>
                <c:pt idx="0">
                  <c:v>60419.3</c:v>
                </c:pt>
                <c:pt idx="1">
                  <c:v>8462.4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8F-4E9A-AD0B-DCB2FDD656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57715279"/>
        <c:axId val="1"/>
      </c:barChart>
      <c:catAx>
        <c:axId val="75771527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3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9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tickMarkSkip val="1"/>
        <c:noMultiLvlLbl val="0"/>
      </c:catAx>
      <c:valAx>
        <c:axId val="1"/>
        <c:scaling>
          <c:orientation val="minMax"/>
          <c:min val="-200000"/>
        </c:scaling>
        <c:delete val="0"/>
        <c:axPos val="l"/>
        <c:majorGridlines>
          <c:spPr>
            <a:ln w="3371">
              <a:solidFill>
                <a:schemeClr val="tx1"/>
              </a:solidFill>
              <a:prstDash val="solid"/>
            </a:ln>
          </c:spPr>
        </c:majorGridlines>
        <c:numFmt formatCode="#,##0" sourceLinked="0"/>
        <c:majorTickMark val="out"/>
        <c:minorTickMark val="none"/>
        <c:tickLblPos val="nextTo"/>
        <c:spPr>
          <a:ln w="33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79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757715279"/>
        <c:crosses val="autoZero"/>
        <c:crossBetween val="between"/>
        <c:majorUnit val="300000"/>
      </c:valAx>
      <c:dTable>
        <c:showHorzBorder val="1"/>
        <c:showVertBorder val="1"/>
        <c:showOutline val="1"/>
        <c:showKeys val="0"/>
        <c:spPr>
          <a:ln w="3371">
            <a:solidFill>
              <a:schemeClr val="tx1"/>
            </a:solidFill>
            <a:prstDash val="solid"/>
          </a:ln>
        </c:spPr>
        <c:txPr>
          <a:bodyPr/>
          <a:lstStyle/>
          <a:p>
            <a:pPr rtl="0">
              <a:defRPr sz="1691" b="1" i="0" u="none" strike="noStrike" kern="1500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dTable>
      <c:spPr>
        <a:noFill/>
        <a:ln w="13449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90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27"/>
            <c:spPr>
              <a:solidFill>
                <a:srgbClr val="1A1FEA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7843-4751-ACD1-B59B16D774BA}"/>
              </c:ext>
            </c:extLst>
          </c:dPt>
          <c:dPt>
            <c:idx val="1"/>
            <c:bubble3D val="0"/>
            <c:explosion val="29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843-4751-ACD1-B59B16D774BA}"/>
              </c:ext>
            </c:extLst>
          </c:dPt>
          <c:dPt>
            <c:idx val="2"/>
            <c:bubble3D val="0"/>
            <c:explosion val="23"/>
            <c:spPr>
              <a:solidFill>
                <a:srgbClr val="34844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7843-4751-ACD1-B59B16D774BA}"/>
              </c:ext>
            </c:extLst>
          </c:dPt>
          <c:dPt>
            <c:idx val="3"/>
            <c:bubble3D val="0"/>
            <c:explosion val="20"/>
            <c:spPr>
              <a:solidFill>
                <a:srgbClr val="DF29C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843-4751-ACD1-B59B16D774BA}"/>
              </c:ext>
            </c:extLst>
          </c:dPt>
          <c:dPt>
            <c:idx val="4"/>
            <c:bubble3D val="0"/>
            <c:explosion val="28"/>
            <c:spPr>
              <a:solidFill>
                <a:schemeClr val="accent1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843-4751-ACD1-B59B16D774BA}"/>
              </c:ext>
            </c:extLst>
          </c:dPt>
          <c:dPt>
            <c:idx val="5"/>
            <c:bubble3D val="0"/>
            <c:spPr>
              <a:solidFill>
                <a:srgbClr val="00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2874-4043-819D-F7CB2E2C99CE}"/>
              </c:ext>
            </c:extLst>
          </c:dPt>
          <c:dPt>
            <c:idx val="6"/>
            <c:bubble3D val="0"/>
            <c:explosion val="5"/>
            <c:spPr>
              <a:solidFill>
                <a:srgbClr val="FF99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874-4043-819D-F7CB2E2C99CE}"/>
              </c:ext>
            </c:extLst>
          </c:dPt>
          <c:dPt>
            <c:idx val="7"/>
            <c:bubble3D val="0"/>
            <c:explosion val="9"/>
            <c:spPr>
              <a:solidFill>
                <a:srgbClr val="9AFAE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2874-4043-819D-F7CB2E2C99CE}"/>
              </c:ext>
            </c:extLst>
          </c:dPt>
          <c:dPt>
            <c:idx val="8"/>
            <c:bubble3D val="0"/>
            <c:explosion val="18"/>
            <c:spPr>
              <a:solidFill>
                <a:srgbClr val="FF4F4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874-4043-819D-F7CB2E2C99CE}"/>
              </c:ext>
            </c:extLst>
          </c:dPt>
          <c:dLbls>
            <c:dLbl>
              <c:idx val="0"/>
              <c:layout>
                <c:manualLayout>
                  <c:x val="-0.21203660611005873"/>
                  <c:y val="1.052071655337959E-7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3A6AC170-C82F-486D-A2F7-D6533FE6C825}" type="CATEGORYNAME">
                      <a:rPr lang="ru-RU" sz="800" b="1" baseline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8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[ИМЯ КАТЕГОРИИ]</a:t>
                    </a:fld>
                    <a:r>
                      <a:rPr lang="ru-RU" sz="800" b="1" baseline="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; </a:t>
                    </a:r>
                    <a:fld id="{898BEC16-C5B2-42C0-9473-0965C654B752}" type="VALUE">
                      <a:rPr lang="ru-RU" sz="800" b="1" baseline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8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[ЗНАЧЕНИЕ]</a:t>
                    </a:fld>
                    <a:r>
                      <a:rPr lang="ru-RU" sz="800" b="1" baseline="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тыс. руб.;</a:t>
                    </a:r>
                    <a:fld id="{862A610A-4C39-4DD8-AFFC-E49123F72041}" type="PERCENTAGE">
                      <a:rPr lang="ru-RU" sz="800" b="1" baseline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8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[ПРОЦЕНТ]</a:t>
                    </a:fld>
                    <a:endParaRPr lang="ru-RU" sz="800" b="1" baseline="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>
                <a:solidFill>
                  <a:prstClr val="white">
                    <a:alpha val="0"/>
                  </a:prst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0710467277678762"/>
                      <c:h val="0.1052854396649530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7843-4751-ACD1-B59B16D774BA}"/>
                </c:ext>
              </c:extLst>
            </c:dLbl>
            <c:dLbl>
              <c:idx val="1"/>
              <c:layout>
                <c:manualLayout>
                  <c:x val="0.10806134752534499"/>
                  <c:y val="1.336141522995761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CB03388A-B2D1-4392-8E70-F556DA3B6BF9}" type="CATEGORYNAME">
                      <a:rPr lang="ru-RU" sz="800" b="1" baseline="0" dirty="0"/>
                      <a:pPr>
                        <a:defRPr sz="8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[ИМЯ КАТЕГОРИИ]</a:t>
                    </a:fld>
                    <a:r>
                      <a:rPr lang="ru-RU" sz="800" b="1" baseline="0" dirty="0"/>
                      <a:t>; </a:t>
                    </a:r>
                    <a:fld id="{7F951858-AFA4-43E0-BB58-BBEB56009693}" type="VALUE">
                      <a:rPr lang="ru-RU" sz="800" b="1" baseline="0" smtClean="0"/>
                      <a:pPr>
                        <a:defRPr sz="8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[ЗНАЧЕНИЕ]</a:t>
                    </a:fld>
                    <a:r>
                      <a:rPr lang="ru-RU" sz="800" b="1" baseline="0" dirty="0"/>
                      <a:t> тыс. руб.; </a:t>
                    </a:r>
                    <a:fld id="{3FF92DFF-1621-4E29-B8A8-87D662C17E96}" type="PERCENTAGE">
                      <a:rPr lang="ru-RU" sz="800" b="1" baseline="0" dirty="0"/>
                      <a:pPr>
                        <a:defRPr sz="8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[ПРОЦЕНТ]</a:t>
                    </a:fld>
                    <a:endParaRPr lang="ru-RU" sz="800" b="1" baseline="0" dirty="0"/>
                  </a:p>
                </c:rich>
              </c:tx>
              <c:spPr>
                <a:solidFill>
                  <a:prstClr val="white">
                    <a:alpha val="0"/>
                  </a:prst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2453901013799585"/>
                      <c:h val="0.1068667033629259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843-4751-ACD1-B59B16D774BA}"/>
                </c:ext>
              </c:extLst>
            </c:dLbl>
            <c:dLbl>
              <c:idx val="2"/>
              <c:layout>
                <c:manualLayout>
                  <c:x val="0.14851034292174808"/>
                  <c:y val="6.738161248076809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CB50314F-52F5-4DA4-8168-78DB16F3D262}" type="CATEGORYNAME">
                      <a:rPr lang="ru-RU" sz="800" b="1"/>
                      <a:pPr>
                        <a:defRPr sz="8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[ИМЯ КАТЕГОРИИ]</a:t>
                    </a:fld>
                    <a:r>
                      <a:rPr lang="ru-RU" sz="800" b="1" baseline="0" dirty="0"/>
                      <a:t>; </a:t>
                    </a:r>
                    <a:fld id="{A3C44BEA-5019-453F-B554-B7853246FD22}" type="VALUE">
                      <a:rPr lang="ru-RU" sz="800" b="1" baseline="0" smtClean="0"/>
                      <a:pPr>
                        <a:defRPr sz="8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[ЗНАЧЕНИЕ]</a:t>
                    </a:fld>
                    <a:r>
                      <a:rPr lang="ru-RU" sz="800" b="1" baseline="0" dirty="0"/>
                      <a:t> тыс. руб.  </a:t>
                    </a:r>
                    <a:fld id="{5119D89F-52BA-42AA-82C0-4BFC4F6048BB}" type="PERCENTAGE">
                      <a:rPr lang="ru-RU" sz="800" b="1" baseline="0"/>
                      <a:pPr>
                        <a:defRPr sz="8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[ПРОЦЕНТ]</a:t>
                    </a:fld>
                    <a:endParaRPr lang="ru-RU" sz="800" b="1" baseline="0" dirty="0"/>
                  </a:p>
                </c:rich>
              </c:tx>
              <c:spPr>
                <a:solidFill>
                  <a:prstClr val="white">
                    <a:alpha val="0"/>
                  </a:prst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7843-4751-ACD1-B59B16D774BA}"/>
                </c:ext>
              </c:extLst>
            </c:dLbl>
            <c:dLbl>
              <c:idx val="3"/>
              <c:layout>
                <c:manualLayout>
                  <c:x val="0.11693842413192988"/>
                  <c:y val="0.14053634916795035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75D7943C-B496-41D1-8D42-82AFA108A361}" type="CATEGORYNAME">
                      <a:rPr lang="ru-RU" sz="800" b="1"/>
                      <a:pPr>
                        <a:defRPr sz="8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[ИМЯ КАТЕГОРИИ]</a:t>
                    </a:fld>
                    <a:r>
                      <a:rPr lang="ru-RU" sz="800" b="1" baseline="0" dirty="0"/>
                      <a:t>; </a:t>
                    </a:r>
                  </a:p>
                  <a:p>
                    <a:pPr>
                      <a:defRPr sz="800" b="1"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fld id="{9DDA9B5B-5E52-4F86-B9E9-21E1A77A5D92}" type="VALUE">
                      <a:rPr lang="ru-RU" sz="800" b="1" baseline="0" smtClean="0"/>
                      <a:pPr>
                        <a:defRPr sz="8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[ЗНАЧЕНИЕ]</a:t>
                    </a:fld>
                    <a:r>
                      <a:rPr lang="ru-RU" sz="800" b="1" baseline="0" dirty="0"/>
                      <a:t> тыс. руб.; </a:t>
                    </a:r>
                    <a:fld id="{48E32C31-C813-4935-868B-C575D8F8D7A2}" type="PERCENTAGE">
                      <a:rPr lang="ru-RU" sz="800" b="1" baseline="0"/>
                      <a:pPr>
                        <a:defRPr sz="8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[ПРОЦЕНТ]</a:t>
                    </a:fld>
                    <a:endParaRPr lang="ru-RU" sz="800" b="1" baseline="0" dirty="0"/>
                  </a:p>
                </c:rich>
              </c:tx>
              <c:spPr>
                <a:solidFill>
                  <a:prstClr val="white">
                    <a:alpha val="0"/>
                  </a:prst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658872636933898"/>
                      <c:h val="0.103267776644345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843-4751-ACD1-B59B16D774BA}"/>
                </c:ext>
              </c:extLst>
            </c:dLbl>
            <c:dLbl>
              <c:idx val="4"/>
              <c:layout>
                <c:manualLayout>
                  <c:x val="4.9783851360341455E-2"/>
                  <c:y val="2.145885103225771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9AF2A091-E051-4DEB-A502-DDE8A1BD5B99}" type="CATEGORYNAME">
                      <a:rPr lang="ru-RU" sz="800" b="1"/>
                      <a:pPr>
                        <a:defRPr sz="8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[ИМЯ КАТЕГОРИИ]</a:t>
                    </a:fld>
                    <a:r>
                      <a:rPr lang="ru-RU" sz="800" b="1" baseline="0" dirty="0"/>
                      <a:t>; </a:t>
                    </a:r>
                    <a:fld id="{8FFCF705-F7F6-470F-887D-CEF58AABB837}" type="VALUE">
                      <a:rPr lang="ru-RU" sz="800" b="1" baseline="0" smtClean="0"/>
                      <a:pPr>
                        <a:defRPr sz="8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[ЗНАЧЕНИЕ]</a:t>
                    </a:fld>
                    <a:r>
                      <a:rPr lang="ru-RU" sz="800" b="1" baseline="0" dirty="0"/>
                      <a:t> тыс. руб. ; </a:t>
                    </a:r>
                    <a:fld id="{46E2672C-5263-4034-AB4B-365CC8571EBD}" type="PERCENTAGE">
                      <a:rPr lang="ru-RU" sz="800" b="1" baseline="0"/>
                      <a:pPr>
                        <a:defRPr sz="8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[ПРОЦЕНТ]</a:t>
                    </a:fld>
                    <a:endParaRPr lang="ru-RU" sz="800" b="1" baseline="0" dirty="0"/>
                  </a:p>
                </c:rich>
              </c:tx>
              <c:spPr>
                <a:xfrm>
                  <a:off x="119949" y="66901"/>
                  <a:ext cx="1916878" cy="813953"/>
                </a:xfrm>
                <a:solidFill>
                  <a:prstClr val="white">
                    <a:alpha val="0"/>
                  </a:prst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8740623124041303"/>
                      <c:h val="0.1154532913851322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843-4751-ACD1-B59B16D774BA}"/>
                </c:ext>
              </c:extLst>
            </c:dLbl>
            <c:dLbl>
              <c:idx val="5"/>
              <c:layout>
                <c:manualLayout>
                  <c:x val="0.15122952024938405"/>
                  <c:y val="0.37502420365991079"/>
                </c:manualLayout>
              </c:layout>
              <c:tx>
                <c:rich>
                  <a:bodyPr/>
                  <a:lstStyle/>
                  <a:p>
                    <a:fld id="{E40C1950-2AC8-4059-8D8A-0A73898CFA58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44B61FB2-78E4-4F6D-920B-17F35DAFF780}" type="VALUE">
                      <a:rPr lang="ru-RU" baseline="0" smtClean="0"/>
                      <a:pPr/>
                      <a:t>[ЗНАЧЕНИЕ]</a:t>
                    </a:fld>
                    <a:r>
                      <a:rPr lang="ru-RU" baseline="0" dirty="0"/>
                      <a:t> тыс. руб.; </a:t>
                    </a:r>
                    <a:fld id="{A6994C0C-D846-4B5F-B2D8-9E6A0E08DEF2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103222826721228"/>
                      <c:h val="0.1011844046203401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2874-4043-819D-F7CB2E2C99CE}"/>
                </c:ext>
              </c:extLst>
            </c:dLbl>
            <c:dLbl>
              <c:idx val="6"/>
              <c:layout>
                <c:manualLayout>
                  <c:x val="0"/>
                  <c:y val="0.18584130382819417"/>
                </c:manualLayout>
              </c:layout>
              <c:tx>
                <c:rich>
                  <a:bodyPr/>
                  <a:lstStyle/>
                  <a:p>
                    <a:fld id="{917FC03E-3BDB-40E7-91FA-4B06FBC86F78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570BB70A-267C-4505-A32B-6559C89BF034}" type="VALUE">
                      <a:rPr lang="ru-RU" baseline="0" smtClean="0"/>
                      <a:pPr/>
                      <a:t>[ЗНАЧЕНИЕ]</a:t>
                    </a:fld>
                    <a:r>
                      <a:rPr lang="ru-RU" baseline="0" dirty="0"/>
                      <a:t> тыс. руб.; </a:t>
                    </a:r>
                    <a:fld id="{DE15C008-FAC3-4390-8081-87F2E62D1E14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698957839298173"/>
                      <c:h val="7.015452053676919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874-4043-819D-F7CB2E2C99CE}"/>
                </c:ext>
              </c:extLst>
            </c:dLbl>
            <c:dLbl>
              <c:idx val="7"/>
              <c:layout>
                <c:manualLayout>
                  <c:x val="-3.249813979585835E-3"/>
                  <c:y val="0.15988164013522307"/>
                </c:manualLayout>
              </c:layout>
              <c:tx>
                <c:rich>
                  <a:bodyPr/>
                  <a:lstStyle/>
                  <a:p>
                    <a:fld id="{1952428E-2F24-4C98-90EC-07E86E5DA9DD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4CD0F9ED-AB19-4ED3-9663-2542D3FD2FC8}" type="VALUE">
                      <a:rPr lang="ru-RU" baseline="0" smtClean="0"/>
                      <a:pPr/>
                      <a:t>[ЗНАЧЕНИЕ]</a:t>
                    </a:fld>
                    <a:r>
                      <a:rPr lang="ru-RU" baseline="0" dirty="0"/>
                      <a:t> тыс. руб.; </a:t>
                    </a:r>
                    <a:fld id="{3C31967B-69C1-4310-B659-E92FD702E0D8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090351772305408"/>
                      <c:h val="0.1265837886699457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874-4043-819D-F7CB2E2C99CE}"/>
                </c:ext>
              </c:extLst>
            </c:dLbl>
            <c:dLbl>
              <c:idx val="8"/>
              <c:layout>
                <c:manualLayout>
                  <c:x val="-9.8922365302081275E-2"/>
                  <c:y val="5.025556924651467E-2"/>
                </c:manualLayout>
              </c:layout>
              <c:tx>
                <c:rich>
                  <a:bodyPr/>
                  <a:lstStyle/>
                  <a:p>
                    <a:fld id="{130654D9-A7C6-411B-ABDE-8B03FB6E11EA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</a:p>
                  <a:p>
                    <a:fld id="{94180C32-E816-4CA1-80CA-0FAEDA2932C7}" type="VALUE">
                      <a:rPr lang="ru-RU" baseline="0" smtClean="0"/>
                      <a:pPr/>
                      <a:t>[ЗНАЧЕНИЕ]</a:t>
                    </a:fld>
                    <a:r>
                      <a:rPr lang="ru-RU" baseline="0" dirty="0"/>
                      <a:t> тыс. руб.; </a:t>
                    </a:r>
                    <a:fld id="{444DB7B8-143D-40F2-A369-D023C8EE8A2E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874-4043-819D-F7CB2E2C99CE}"/>
                </c:ext>
              </c:extLst>
            </c:dLbl>
            <c:spPr>
              <a:solidFill>
                <a:prstClr val="white">
                  <a:alpha val="0"/>
                </a:prst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Лист1!$A$2:$A$10</c:f>
              <c:strCache>
                <c:ptCount val="9"/>
                <c:pt idx="0">
                  <c:v>Взносы на капитальный ремонт жилфонда</c:v>
                </c:pt>
                <c:pt idx="1">
                  <c:v>Расходы на содержание органов местного самоуправления</c:v>
                </c:pt>
                <c:pt idx="2">
                  <c:v>Мероприятия по благоустройству</c:v>
                </c:pt>
                <c:pt idx="3">
                  <c:v>Прочие мероприятия</c:v>
                </c:pt>
                <c:pt idx="4">
                  <c:v>Переселение из аварийного жилищного фонда</c:v>
                </c:pt>
                <c:pt idx="5">
                  <c:v>Проектирование и строительство объектов</c:v>
                </c:pt>
                <c:pt idx="6">
                  <c:v>Уличное освещение</c:v>
                </c:pt>
                <c:pt idx="7">
                  <c:v>Приобретение уборочной и коммунальной техники</c:v>
                </c:pt>
                <c:pt idx="8">
                  <c:v>Мероприятия по благоустройству дворовых и общественных территорий</c:v>
                </c:pt>
              </c:strCache>
            </c:strRef>
          </c:cat>
          <c:val>
            <c:numRef>
              <c:f>Лист1!$B$2:$B$10</c:f>
              <c:numCache>
                <c:formatCode>#\ ##0.0</c:formatCode>
                <c:ptCount val="9"/>
                <c:pt idx="0">
                  <c:v>10764.3</c:v>
                </c:pt>
                <c:pt idx="1">
                  <c:v>17840.099999999999</c:v>
                </c:pt>
                <c:pt idx="2">
                  <c:v>26114</c:v>
                </c:pt>
                <c:pt idx="3">
                  <c:v>14109.5</c:v>
                </c:pt>
                <c:pt idx="4">
                  <c:v>369877.6</c:v>
                </c:pt>
                <c:pt idx="5">
                  <c:v>7566.6</c:v>
                </c:pt>
                <c:pt idx="6">
                  <c:v>21250.1</c:v>
                </c:pt>
                <c:pt idx="7">
                  <c:v>11892.5</c:v>
                </c:pt>
                <c:pt idx="8">
                  <c:v>139700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43-4751-ACD1-B59B16D774B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5988-4B33-B9A9-8F57A144A9F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5988-4B33-B9A9-8F57A144A9F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5988-4B33-B9A9-8F57A144A9F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5988-4B33-B9A9-8F57A144A9F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5988-4B33-B9A9-8F57A144A9F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D-5BD5-4579-B869-CBA11B9B931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F-5BD5-4579-B869-CBA11B9B931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1-5BD5-4579-B869-CBA11B9B931E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3-5BD5-4579-B869-CBA11B9B931E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Лист1!$A$2:$A$10</c:f>
              <c:strCache>
                <c:ptCount val="9"/>
                <c:pt idx="0">
                  <c:v>Взносы на капитальный ремонт жилфонда</c:v>
                </c:pt>
                <c:pt idx="1">
                  <c:v>Расходы на содержание органов местного самоуправления</c:v>
                </c:pt>
                <c:pt idx="2">
                  <c:v>Мероприятия по благоустройству</c:v>
                </c:pt>
                <c:pt idx="3">
                  <c:v>Прочие мероприятия</c:v>
                </c:pt>
                <c:pt idx="4">
                  <c:v>Переселение из аварийного жилищного фонда</c:v>
                </c:pt>
                <c:pt idx="5">
                  <c:v>Проектирование и строительство объектов</c:v>
                </c:pt>
                <c:pt idx="6">
                  <c:v>Уличное освещение</c:v>
                </c:pt>
                <c:pt idx="7">
                  <c:v>Приобретение уборочной и коммунальной техники</c:v>
                </c:pt>
                <c:pt idx="8">
                  <c:v>Мероприятия по благоустройству дворовых и общественных территорий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7">
                  <c:v>8.5128847530422345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43-4751-ACD1-B59B16D774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00CC99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5432098765432098E-2"/>
                  <c:y val="9.3495734342327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44-449A-9033-DDB21F1A3325}"/>
                </c:ext>
              </c:extLst>
            </c:dLbl>
            <c:dLbl>
              <c:idx val="1"/>
              <c:layout>
                <c:manualLayout>
                  <c:x val="1.0802469135802469E-2"/>
                  <c:y val="4.5016464683342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D44-449A-9033-DDB21F1A3325}"/>
                </c:ext>
              </c:extLst>
            </c:dLbl>
            <c:dLbl>
              <c:idx val="2"/>
              <c:layout>
                <c:manualLayout>
                  <c:x val="1.6975308641975308E-2"/>
                  <c:y val="9.0032929366685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D44-449A-9033-DDB21F1A3325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701065.1</c:v>
                </c:pt>
                <c:pt idx="1">
                  <c:v>123661.9</c:v>
                </c:pt>
                <c:pt idx="2">
                  <c:v>1640370.3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9D44-449A-9033-DDB21F1A332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FF4B4B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061728395061727E-2"/>
                  <c:y val="-3.809085473205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D44-449A-9033-DDB21F1A3325}"/>
                </c:ext>
              </c:extLst>
            </c:dLbl>
            <c:dLbl>
              <c:idx val="1"/>
              <c:layout>
                <c:manualLayout>
                  <c:x val="1.6975308641975252E-2"/>
                  <c:y val="-4.5016464683342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D44-449A-9033-DDB21F1A3325}"/>
                </c:ext>
              </c:extLst>
            </c:dLbl>
            <c:dLbl>
              <c:idx val="2"/>
              <c:layout>
                <c:manualLayout>
                  <c:x val="1.8518518518518517E-2"/>
                  <c:y val="-4.5016464683342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D44-449A-9033-DDB21F1A3325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710943</c:v>
                </c:pt>
                <c:pt idx="1">
                  <c:v>119139.8</c:v>
                </c:pt>
                <c:pt idx="2">
                  <c:v>2454336.7000000002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9D44-449A-9033-DDB21F1A33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61557695"/>
        <c:axId val="1062333919"/>
        <c:axId val="996081775"/>
      </c:bar3DChart>
      <c:catAx>
        <c:axId val="8615576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062333919"/>
        <c:crosses val="autoZero"/>
        <c:auto val="1"/>
        <c:lblAlgn val="ctr"/>
        <c:lblOffset val="100"/>
        <c:noMultiLvlLbl val="0"/>
      </c:catAx>
      <c:valAx>
        <c:axId val="1062333919"/>
        <c:scaling>
          <c:orientation val="minMax"/>
          <c:max val="25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861557695"/>
        <c:crosses val="autoZero"/>
        <c:crossBetween val="between"/>
        <c:majorUnit val="600000"/>
      </c:valAx>
      <c:serAx>
        <c:axId val="996081775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062333919"/>
        <c:crosses val="autoZero"/>
      </c:ser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aseline="0">
          <a:latin typeface="Times New Roman" panose="02020603050405020304" pitchFamily="18" charset="0"/>
        </a:defRPr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7.6525336091003107E-2"/>
          <c:y val="5.423728813559342E-2"/>
          <c:w val="0.57394002068252536"/>
          <c:h val="0.94067796610169563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CC99FF"/>
            </a:solidFill>
            <a:ln w="17352"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77800" prst="angle"/>
            </a:sp3d>
          </c:spPr>
          <c:explosion val="13"/>
          <c:dPt>
            <c:idx val="0"/>
            <c:bubble3D val="0"/>
            <c:spPr>
              <a:solidFill>
                <a:srgbClr val="FFFF00"/>
              </a:solidFill>
              <a:ln w="17352">
                <a:solidFill>
                  <a:schemeClr val="tx1"/>
                </a:solidFill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177800" prst="angle"/>
              </a:sp3d>
            </c:spPr>
            <c:extLst>
              <c:ext xmlns:c16="http://schemas.microsoft.com/office/drawing/2014/chart" uri="{C3380CC4-5D6E-409C-BE32-E72D297353CC}">
                <c16:uniqueId val="{00000000-F0A2-4082-8401-24FDC396833F}"/>
              </c:ext>
            </c:extLst>
          </c:dPt>
          <c:dPt>
            <c:idx val="1"/>
            <c:bubble3D val="0"/>
            <c:explosion val="7"/>
            <c:spPr>
              <a:solidFill>
                <a:srgbClr val="FFFF00"/>
              </a:solidFill>
              <a:ln w="17352">
                <a:solidFill>
                  <a:schemeClr val="tx1"/>
                </a:solidFill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177800" prst="angle"/>
              </a:sp3d>
            </c:spPr>
            <c:extLst>
              <c:ext xmlns:c16="http://schemas.microsoft.com/office/drawing/2014/chart" uri="{C3380CC4-5D6E-409C-BE32-E72D297353CC}">
                <c16:uniqueId val="{00000001-F0A2-4082-8401-24FDC396833F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7352">
                <a:solidFill>
                  <a:schemeClr val="tx1"/>
                </a:solidFill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177800" prst="angle"/>
              </a:sp3d>
            </c:spPr>
            <c:extLst>
              <c:ext xmlns:c16="http://schemas.microsoft.com/office/drawing/2014/chart" uri="{C3380CC4-5D6E-409C-BE32-E72D297353CC}">
                <c16:uniqueId val="{00000002-F0A2-4082-8401-24FDC396833F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17352">
                <a:solidFill>
                  <a:schemeClr val="tx1"/>
                </a:solidFill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177800" prst="angle"/>
              </a:sp3d>
            </c:spPr>
            <c:extLst>
              <c:ext xmlns:c16="http://schemas.microsoft.com/office/drawing/2014/chart" uri="{C3380CC4-5D6E-409C-BE32-E72D297353CC}">
                <c16:uniqueId val="{00000003-F0A2-4082-8401-24FDC396833F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 w="17352">
                <a:solidFill>
                  <a:schemeClr val="tx1"/>
                </a:solidFill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177800" prst="angle"/>
              </a:sp3d>
            </c:spPr>
            <c:extLst>
              <c:ext xmlns:c16="http://schemas.microsoft.com/office/drawing/2014/chart" uri="{C3380CC4-5D6E-409C-BE32-E72D297353CC}">
                <c16:uniqueId val="{00000004-F0A2-4082-8401-24FDC396833F}"/>
              </c:ext>
            </c:extLst>
          </c:dPt>
          <c:dPt>
            <c:idx val="5"/>
            <c:bubble3D val="0"/>
            <c:spPr>
              <a:solidFill>
                <a:srgbClr val="7030A0"/>
              </a:solidFill>
              <a:ln w="17352">
                <a:solidFill>
                  <a:schemeClr val="tx1"/>
                </a:solidFill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177800" prst="angle"/>
              </a:sp3d>
            </c:spPr>
            <c:extLst>
              <c:ext xmlns:c16="http://schemas.microsoft.com/office/drawing/2014/chart" uri="{C3380CC4-5D6E-409C-BE32-E72D297353CC}">
                <c16:uniqueId val="{00000005-F0A2-4082-8401-24FDC396833F}"/>
              </c:ext>
            </c:extLst>
          </c:dPt>
          <c:dPt>
            <c:idx val="6"/>
            <c:bubble3D val="0"/>
            <c:explosion val="15"/>
            <c:spPr>
              <a:solidFill>
                <a:srgbClr val="7030A0"/>
              </a:solidFill>
              <a:ln w="17352">
                <a:solidFill>
                  <a:schemeClr val="tx1"/>
                </a:solidFill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177800" prst="angle"/>
              </a:sp3d>
            </c:spPr>
            <c:extLst>
              <c:ext xmlns:c16="http://schemas.microsoft.com/office/drawing/2014/chart" uri="{C3380CC4-5D6E-409C-BE32-E72D297353CC}">
                <c16:uniqueId val="{00000006-F0A2-4082-8401-24FDC396833F}"/>
              </c:ext>
            </c:extLst>
          </c:dPt>
          <c:dPt>
            <c:idx val="7"/>
            <c:bubble3D val="0"/>
            <c:explosion val="15"/>
            <c:spPr>
              <a:solidFill>
                <a:srgbClr val="7030A0"/>
              </a:solidFill>
              <a:ln w="17352">
                <a:solidFill>
                  <a:schemeClr val="tx1"/>
                </a:solidFill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177800" prst="angle"/>
              </a:sp3d>
            </c:spPr>
            <c:extLst>
              <c:ext xmlns:c16="http://schemas.microsoft.com/office/drawing/2014/chart" uri="{C3380CC4-5D6E-409C-BE32-E72D297353CC}">
                <c16:uniqueId val="{00000007-F0A2-4082-8401-24FDC396833F}"/>
              </c:ext>
            </c:extLst>
          </c:dPt>
          <c:dPt>
            <c:idx val="8"/>
            <c:bubble3D val="0"/>
            <c:spPr>
              <a:solidFill>
                <a:srgbClr val="7030A0"/>
              </a:solidFill>
              <a:ln w="17352">
                <a:solidFill>
                  <a:schemeClr val="tx1"/>
                </a:solidFill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177800" prst="angle"/>
              </a:sp3d>
            </c:spPr>
            <c:extLst>
              <c:ext xmlns:c16="http://schemas.microsoft.com/office/drawing/2014/chart" uri="{C3380CC4-5D6E-409C-BE32-E72D297353CC}">
                <c16:uniqueId val="{00000008-F0A2-4082-8401-24FDC396833F}"/>
              </c:ext>
            </c:extLst>
          </c:dPt>
          <c:dPt>
            <c:idx val="9"/>
            <c:bubble3D val="0"/>
            <c:spPr>
              <a:solidFill>
                <a:srgbClr val="7030A0"/>
              </a:solidFill>
              <a:ln w="17352">
                <a:solidFill>
                  <a:schemeClr val="tx1"/>
                </a:solidFill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177800" prst="angle"/>
              </a:sp3d>
            </c:spPr>
            <c:extLst>
              <c:ext xmlns:c16="http://schemas.microsoft.com/office/drawing/2014/chart" uri="{C3380CC4-5D6E-409C-BE32-E72D297353CC}">
                <c16:uniqueId val="{00000009-F0A2-4082-8401-24FDC396833F}"/>
              </c:ext>
            </c:extLst>
          </c:dPt>
          <c:dLbls>
            <c:dLbl>
              <c:idx val="0"/>
              <c:layout>
                <c:manualLayout>
                  <c:x val="4.7279661785727886E-2"/>
                  <c:y val="0.2504989568400871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0A2-4082-8401-24FDC396833F}"/>
                </c:ext>
              </c:extLst>
            </c:dLbl>
            <c:dLbl>
              <c:idx val="1"/>
              <c:layout>
                <c:manualLayout>
                  <c:x val="-2.8180139608939791E-2"/>
                  <c:y val="-1.43068588349315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A2-4082-8401-24FDC396833F}"/>
                </c:ext>
              </c:extLst>
            </c:dLbl>
            <c:dLbl>
              <c:idx val="2"/>
              <c:layout>
                <c:manualLayout>
                  <c:x val="2.1556817690952415E-3"/>
                  <c:y val="2.8280356050218625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0A2-4082-8401-24FDC396833F}"/>
                </c:ext>
              </c:extLst>
            </c:dLbl>
            <c:dLbl>
              <c:idx val="3"/>
              <c:layout>
                <c:manualLayout>
                  <c:x val="-0.13528629572432146"/>
                  <c:y val="-4.82682971491864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0A2-4082-8401-24FDC396833F}"/>
                </c:ext>
              </c:extLst>
            </c:dLbl>
            <c:dLbl>
              <c:idx val="4"/>
              <c:layout>
                <c:manualLayout>
                  <c:x val="-0.12968289879906381"/>
                  <c:y val="-5.449890799951764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0A2-4082-8401-24FDC396833F}"/>
                </c:ext>
              </c:extLst>
            </c:dLbl>
            <c:dLbl>
              <c:idx val="5"/>
              <c:layout>
                <c:manualLayout>
                  <c:x val="-8.8680235768579654E-2"/>
                  <c:y val="-6.63262781318529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0A2-4082-8401-24FDC396833F}"/>
                </c:ext>
              </c:extLst>
            </c:dLbl>
            <c:dLbl>
              <c:idx val="6"/>
              <c:layout>
                <c:manualLayout>
                  <c:x val="-6.2902711481736132E-3"/>
                  <c:y val="-0.1440365161388292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/>
                      <a:t>П</a:t>
                    </a:r>
                    <a:r>
                      <a:rPr lang="ru-RU" dirty="0"/>
                      <a:t>латежи при пользовании природресурсами
0,5%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F0A2-4082-8401-24FDC396833F}"/>
                </c:ext>
              </c:extLst>
            </c:dLbl>
            <c:dLbl>
              <c:idx val="7"/>
              <c:layout>
                <c:manualLayout>
                  <c:x val="0.1502357493202105"/>
                  <c:y val="-9.6322035185193458E-2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/>
                      <a:t>П</a:t>
                    </a:r>
                    <a:r>
                      <a:rPr lang="ru-RU" dirty="0"/>
                      <a:t>латные услуги и компенсация затрат государства
0,2%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F0A2-4082-8401-24FDC396833F}"/>
                </c:ext>
              </c:extLst>
            </c:dLbl>
            <c:dLbl>
              <c:idx val="8"/>
              <c:layout>
                <c:manualLayout>
                  <c:x val="0.13864115285916037"/>
                  <c:y val="-3.417385362280650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0A2-4082-8401-24FDC396833F}"/>
                </c:ext>
              </c:extLst>
            </c:dLbl>
            <c:dLbl>
              <c:idx val="9"/>
              <c:layout>
                <c:manualLayout>
                  <c:x val="0.10494345840689752"/>
                  <c:y val="2.674324813198690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0A2-4082-8401-24FDC396833F}"/>
                </c:ext>
              </c:extLst>
            </c:dLbl>
            <c:dLbl>
              <c:idx val="10"/>
              <c:layout>
                <c:manualLayout>
                  <c:x val="0.13832447261458736"/>
                  <c:y val="0.10196435031554132"/>
                </c:manualLayout>
              </c:layout>
              <c:tx>
                <c:rich>
                  <a:bodyPr/>
                  <a:lstStyle/>
                  <a:p>
                    <a:pPr>
                      <a:defRPr sz="1100" b="0" i="0" u="none" strike="noStrike" baseline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defRPr>
                    </a:pPr>
                    <a:r>
                      <a:rPr lang="ru-RU" baseline="0" dirty="0"/>
                      <a:t>Прочие
</a:t>
                    </a:r>
                    <a:fld id="{14B7E117-6A45-44E6-AD43-84C0CCFF22B7}" type="SERIESNAME">
                      <a:rPr lang="en-US" baseline="0" smtClean="0"/>
                      <a:pPr>
                        <a:defRPr sz="1100" b="0" i="0" u="none" strike="noStrik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defRPr>
                      </a:pPr>
                      <a:t>[ИМЯ РЯДА]</a:t>
                    </a:fld>
                    <a:r>
                      <a:rPr lang="en-US" baseline="0" dirty="0"/>
                      <a:t>0,4%</a:t>
                    </a:r>
                  </a:p>
                </c:rich>
              </c:tx>
              <c:numFmt formatCode="0%" sourceLinked="0"/>
              <c:spPr>
                <a:noFill/>
                <a:ln w="17352">
                  <a:noFill/>
                </a:ln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1996499734082142"/>
                      <c:h val="0.1004878048780487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F0A2-4082-8401-24FDC396833F}"/>
                </c:ext>
              </c:extLst>
            </c:dLbl>
            <c:numFmt formatCode="0%" sourceLinked="0"/>
            <c:spPr>
              <a:noFill/>
              <a:ln w="1735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Sheet1!$B$1:$K$1</c:f>
              <c:strCache>
                <c:ptCount val="10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Госпошлина</c:v>
                </c:pt>
                <c:pt idx="5">
                  <c:v>Доходы от использования имущества</c:v>
                </c:pt>
                <c:pt idx="6">
                  <c:v>Платежи при пользовании природресурсами</c:v>
                </c:pt>
                <c:pt idx="7">
                  <c:v>Платные услуги и компенсация затрат государства</c:v>
                </c:pt>
                <c:pt idx="8">
                  <c:v>Доходы от продажи активов</c:v>
                </c:pt>
                <c:pt idx="9">
                  <c:v>Штрафы, прочие неналоговые доходы</c:v>
                </c:pt>
              </c:strCache>
            </c:strRef>
          </c:cat>
          <c:val>
            <c:numRef>
              <c:f>Sheet1!$B$2:$K$2</c:f>
              <c:numCache>
                <c:formatCode>General</c:formatCode>
                <c:ptCount val="10"/>
                <c:pt idx="0">
                  <c:v>545416.6</c:v>
                </c:pt>
                <c:pt idx="1">
                  <c:v>7470.9</c:v>
                </c:pt>
                <c:pt idx="2">
                  <c:v>67146.7</c:v>
                </c:pt>
                <c:pt idx="3">
                  <c:v>75182.899999999994</c:v>
                </c:pt>
                <c:pt idx="4">
                  <c:v>15725.5</c:v>
                </c:pt>
                <c:pt idx="5">
                  <c:v>85607.5</c:v>
                </c:pt>
                <c:pt idx="6">
                  <c:v>3745.6</c:v>
                </c:pt>
                <c:pt idx="7">
                  <c:v>2028.6</c:v>
                </c:pt>
                <c:pt idx="8">
                  <c:v>14569.7</c:v>
                </c:pt>
                <c:pt idx="9">
                  <c:v>13188.8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0A2-4082-8401-24FDC396833F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65"/>
      </c:pieChart>
      <c:spPr>
        <a:noFill/>
        <a:ln w="25395">
          <a:noFill/>
        </a:ln>
      </c:spPr>
    </c:plotArea>
    <c:plotVisOnly val="1"/>
    <c:dispBlanksAs val="zero"/>
    <c:showDLblsOverMax val="0"/>
  </c:chart>
  <c:spPr>
    <a:noFill/>
  </c:spPr>
  <c:txPr>
    <a:bodyPr/>
    <a:lstStyle/>
    <a:p>
      <a:pPr>
        <a:defRPr sz="124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hPercent val="66"/>
      <c:rotY val="20"/>
      <c:depthPercent val="80"/>
      <c:rAngAx val="1"/>
    </c:view3D>
    <c:floor>
      <c:thickness val="0"/>
      <c:spPr>
        <a:solidFill>
          <a:srgbClr val="FFFFFF"/>
        </a:solidFill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613261845918894E-2"/>
          <c:y val="1.3022849773047273E-2"/>
          <c:w val="0.90386740331491711"/>
          <c:h val="0.953924914675784"/>
        </c:manualLayout>
      </c:layout>
      <c:bar3DChart>
        <c:barDir val="col"/>
        <c:grouping val="standard"/>
        <c:varyColors val="0"/>
        <c:ser>
          <c:idx val="4"/>
          <c:order val="0"/>
          <c:tx>
            <c:strRef>
              <c:f>Sheet1!$A$3</c:f>
              <c:strCache>
                <c:ptCount val="1"/>
                <c:pt idx="0">
                  <c:v>2020 год (план)</c:v>
                </c:pt>
              </c:strCache>
            </c:strRef>
          </c:tx>
          <c:spPr>
            <a:solidFill>
              <a:srgbClr val="FFFF00"/>
            </a:solidFill>
            <a:ln w="12624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Sheet1!$B$1:$F$1</c:f>
              <c:strCache>
                <c:ptCount val="5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Госпошлина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521220</c:v>
                </c:pt>
                <c:pt idx="1">
                  <c:v>8366.1</c:v>
                </c:pt>
                <c:pt idx="2">
                  <c:v>86300</c:v>
                </c:pt>
                <c:pt idx="3">
                  <c:v>70588.600000000006</c:v>
                </c:pt>
                <c:pt idx="4">
                  <c:v>17410.8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2910-4379-A6FD-6EDDBCAC4160}"/>
            </c:ext>
          </c:extLst>
        </c:ser>
        <c:ser>
          <c:idx val="3"/>
          <c:order val="1"/>
          <c:tx>
            <c:strRef>
              <c:f>Sheet1!$A$4</c:f>
              <c:strCache>
                <c:ptCount val="1"/>
                <c:pt idx="0">
                  <c:v>2020 год (отчет)</c:v>
                </c:pt>
              </c:strCache>
            </c:strRef>
          </c:tx>
          <c:spPr>
            <a:solidFill>
              <a:srgbClr val="C00000"/>
            </a:solidFill>
            <a:ln w="1262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0243391108958095E-2"/>
                  <c:y val="0.5612457022015712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910-4379-A6FD-6EDDBCAC4160}"/>
                </c:ext>
              </c:extLst>
            </c:dLbl>
            <c:dLbl>
              <c:idx val="1"/>
              <c:layout>
                <c:manualLayout>
                  <c:x val="-1.7795877705067888E-2"/>
                  <c:y val="5.7169092907282219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910-4379-A6FD-6EDDBCAC4160}"/>
                </c:ext>
              </c:extLst>
            </c:dLbl>
            <c:dLbl>
              <c:idx val="2"/>
              <c:layout>
                <c:manualLayout>
                  <c:x val="-9.5495362349779268E-3"/>
                  <c:y val="0.13889968514496187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910-4379-A6FD-6EDDBCAC4160}"/>
                </c:ext>
              </c:extLst>
            </c:dLbl>
            <c:dLbl>
              <c:idx val="3"/>
              <c:layout>
                <c:manualLayout>
                  <c:x val="-1.8195900694894891E-3"/>
                  <c:y val="0.1214599931319716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910-4379-A6FD-6EDDBCAC4160}"/>
                </c:ext>
              </c:extLst>
            </c:dLbl>
            <c:dLbl>
              <c:idx val="4"/>
              <c:layout>
                <c:manualLayout>
                  <c:x val="-1.387052895760303E-2"/>
                  <c:y val="6.3813367065933532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910-4379-A6FD-6EDDBCAC4160}"/>
                </c:ext>
              </c:extLst>
            </c:dLbl>
            <c:spPr>
              <a:noFill/>
              <a:ln w="25244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tx1"/>
                    </a:solidFill>
                    <a:latin typeface="Times New Roman" pitchFamily="18" charset="0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Госпошлина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545416.6</c:v>
                </c:pt>
                <c:pt idx="1">
                  <c:v>7470.9</c:v>
                </c:pt>
                <c:pt idx="2">
                  <c:v>67146.7</c:v>
                </c:pt>
                <c:pt idx="3">
                  <c:v>75182.899999999994</c:v>
                </c:pt>
                <c:pt idx="4">
                  <c:v>15725.5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6-2910-4379-A6FD-6EDDBCAC4160}"/>
            </c:ext>
          </c:extLst>
        </c:ser>
        <c:ser>
          <c:idx val="2"/>
          <c:order val="2"/>
          <c:spPr>
            <a:solidFill>
              <a:srgbClr val="FF00FF"/>
            </a:solidFill>
            <a:ln w="12624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Sheet1!$B$1:$F$1</c:f>
              <c:strCache>
                <c:ptCount val="5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Госпошлина</c:v>
                </c:pt>
              </c:strCache>
            </c:strRef>
          </c:cat>
          <c:val>
            <c:numLit>
              <c:formatCode>\О\с\н\о\в\н\о\й</c:formatCode>
              <c:ptCount val="1"/>
              <c:pt idx="0">
                <c:v>0</c:v>
              </c:pt>
            </c:numLit>
          </c:val>
          <c:extLst>
            <c:ext xmlns:c16="http://schemas.microsoft.com/office/drawing/2014/chart" uri="{C3380CC4-5D6E-409C-BE32-E72D297353CC}">
              <c16:uniqueId val="{00000007-2910-4379-A6FD-6EDDBCAC41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0"/>
        <c:gapDepth val="170"/>
        <c:shape val="box"/>
        <c:axId val="671847951"/>
        <c:axId val="1"/>
        <c:axId val="2"/>
      </c:bar3DChart>
      <c:catAx>
        <c:axId val="67184795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At val="1000"/>
        <c:auto val="0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12624">
              <a:solidFill>
                <a:schemeClr val="bg1">
                  <a:lumMod val="75000"/>
                </a:schemeClr>
              </a:solidFill>
              <a:prstDash val="solid"/>
            </a:ln>
          </c:spPr>
        </c:majorGridlines>
        <c:numFmt formatCode="#,##0" sourceLinked="0"/>
        <c:majorTickMark val="out"/>
        <c:minorTickMark val="none"/>
        <c:tickLblPos val="nextTo"/>
        <c:spPr>
          <a:ln w="315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21" b="0" i="0" u="none" strike="noStrike" baseline="0">
                <a:solidFill>
                  <a:schemeClr val="tx1"/>
                </a:solidFill>
                <a:latin typeface="Times New Roman" pitchFamily="18" charset="0"/>
                <a:ea typeface="Arial"/>
                <a:cs typeface="Arial"/>
              </a:defRPr>
            </a:pPr>
            <a:endParaRPr lang="ru-RU"/>
          </a:p>
        </c:txPr>
        <c:crossAx val="671847951"/>
        <c:crosses val="autoZero"/>
        <c:crossBetween val="between"/>
      </c:valAx>
      <c:serAx>
        <c:axId val="2"/>
        <c:scaling>
          <c:orientation val="minMax"/>
        </c:scaling>
        <c:delete val="1"/>
        <c:axPos val="b"/>
        <c:majorTickMark val="out"/>
        <c:minorTickMark val="none"/>
        <c:tickLblPos val="nextTo"/>
        <c:crossAx val="1"/>
        <c:crossesAt val="1000"/>
      </c:serAx>
      <c:spPr>
        <a:noFill/>
        <a:ln w="25388">
          <a:noFill/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20487088218293048"/>
          <c:y val="6.0314195419450121E-2"/>
          <c:w val="0.60773440200902173"/>
          <c:h val="5.1194570066496782E-2"/>
        </c:manualLayout>
      </c:layout>
      <c:overlay val="0"/>
      <c:spPr>
        <a:noFill/>
        <a:ln w="25244">
          <a:noFill/>
        </a:ln>
      </c:spPr>
      <c:txPr>
        <a:bodyPr/>
        <a:lstStyle/>
        <a:p>
          <a:pPr>
            <a:defRPr sz="1350" b="1" i="0" u="none" strike="noStrike" baseline="0">
              <a:solidFill>
                <a:schemeClr val="tx1"/>
              </a:solidFill>
              <a:latin typeface="Times New Roman" pitchFamily="18" charset="0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8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hPercent val="66"/>
      <c:rotY val="10"/>
      <c:depthPercent val="80"/>
      <c:rAngAx val="1"/>
    </c:view3D>
    <c:floor>
      <c:thickness val="0"/>
      <c:spPr>
        <a:solidFill>
          <a:srgbClr val="FFFFFF"/>
        </a:solidFill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2066161346350878E-2"/>
          <c:y val="1.3851997438709848E-2"/>
          <c:w val="0.91491712707182316"/>
          <c:h val="0.953924914675784"/>
        </c:manualLayout>
      </c:layout>
      <c:bar3DChart>
        <c:barDir val="col"/>
        <c:grouping val="standard"/>
        <c:varyColors val="0"/>
        <c:ser>
          <c:idx val="3"/>
          <c:order val="0"/>
          <c:tx>
            <c:strRef>
              <c:f>Sheet1!$A$3</c:f>
              <c:strCache>
                <c:ptCount val="1"/>
                <c:pt idx="0">
                  <c:v>2020 год (план)</c:v>
                </c:pt>
              </c:strCache>
            </c:strRef>
          </c:tx>
          <c:spPr>
            <a:solidFill>
              <a:srgbClr val="FF99CC"/>
            </a:solidFill>
            <a:ln w="1262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4493152855511501E-2"/>
                  <c:y val="0.3147380409171994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08C-4C44-8BCD-D820861E0347}"/>
                </c:ext>
              </c:extLst>
            </c:dLbl>
            <c:dLbl>
              <c:idx val="1"/>
              <c:layout>
                <c:manualLayout>
                  <c:x val="4.1331473187860727E-2"/>
                  <c:y val="8.67112331959735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8C-4C44-8BCD-D820861E0347}"/>
                </c:ext>
              </c:extLst>
            </c:dLbl>
            <c:dLbl>
              <c:idx val="2"/>
              <c:layout>
                <c:manualLayout>
                  <c:x val="3.9393505457499256E-2"/>
                  <c:y val="4.9169707056664021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08C-4C44-8BCD-D820861E0347}"/>
                </c:ext>
              </c:extLst>
            </c:dLbl>
            <c:dLbl>
              <c:idx val="3"/>
              <c:layout>
                <c:manualLayout>
                  <c:x val="1.8559754744919051E-2"/>
                  <c:y val="0.10889825115445756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08C-4C44-8BCD-D820861E0347}"/>
                </c:ext>
              </c:extLst>
            </c:dLbl>
            <c:dLbl>
              <c:idx val="4"/>
              <c:layout>
                <c:manualLayout>
                  <c:x val="2.2530625012521271E-2"/>
                  <c:y val="8.0704721173324778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08C-4C44-8BCD-D820861E0347}"/>
                </c:ext>
              </c:extLst>
            </c:dLbl>
            <c:spPr>
              <a:noFill/>
              <a:ln w="25253">
                <a:noFill/>
              </a:ln>
            </c:spPr>
            <c:txPr>
              <a:bodyPr anchor="t" anchorCtr="1"/>
              <a:lstStyle/>
              <a:p>
                <a:pPr>
                  <a:defRPr sz="1046" b="1" i="0" u="none" strike="noStrike" baseline="0">
                    <a:solidFill>
                      <a:schemeClr val="tx1"/>
                    </a:solidFill>
                    <a:latin typeface="Times New Roman" pitchFamily="18" charset="0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Доходы от использования имущества</c:v>
                </c:pt>
                <c:pt idx="1">
                  <c:v>Платежи при пользовании природресурсами</c:v>
                </c:pt>
                <c:pt idx="2">
                  <c:v>Платные услуги</c:v>
                </c:pt>
                <c:pt idx="3">
                  <c:v>Доходы от продажи активов</c:v>
                </c:pt>
                <c:pt idx="4">
                  <c:v>Штрафы, прочие неналоговые доходы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52141.3</c:v>
                </c:pt>
                <c:pt idx="1">
                  <c:v>4755.6000000000004</c:v>
                </c:pt>
                <c:pt idx="2">
                  <c:v>1252.7</c:v>
                </c:pt>
                <c:pt idx="3">
                  <c:v>8728.2000000000007</c:v>
                </c:pt>
                <c:pt idx="4">
                  <c:v>2850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5-C08C-4C44-8BCD-D820861E0347}"/>
            </c:ext>
          </c:extLst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2020 год (отчет)</c:v>
                </c:pt>
              </c:strCache>
            </c:strRef>
          </c:tx>
          <c:spPr>
            <a:solidFill>
              <a:srgbClr val="7030A0"/>
            </a:solidFill>
            <a:ln w="1262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Sheet1!$B$1:$F$1</c:f>
              <c:strCache>
                <c:ptCount val="5"/>
                <c:pt idx="0">
                  <c:v>Доходы от использования имущества</c:v>
                </c:pt>
                <c:pt idx="1">
                  <c:v>Платежи при пользовании природресурсами</c:v>
                </c:pt>
                <c:pt idx="2">
                  <c:v>Платные услуги</c:v>
                </c:pt>
                <c:pt idx="3">
                  <c:v>Доходы от продажи активов</c:v>
                </c:pt>
                <c:pt idx="4">
                  <c:v>Штрафы, прочие неналоговые доходы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85607.5</c:v>
                </c:pt>
                <c:pt idx="1">
                  <c:v>3745.6</c:v>
                </c:pt>
                <c:pt idx="2">
                  <c:v>2028.6</c:v>
                </c:pt>
                <c:pt idx="3">
                  <c:v>14569.7</c:v>
                </c:pt>
                <c:pt idx="4">
                  <c:v>13188.4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6-C08C-4C44-8BCD-D820861E03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0"/>
        <c:gapDepth val="170"/>
        <c:shape val="box"/>
        <c:axId val="671848751"/>
        <c:axId val="1"/>
        <c:axId val="2"/>
      </c:bar3DChart>
      <c:catAx>
        <c:axId val="67184875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At val="1000"/>
        <c:auto val="0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12628">
              <a:solidFill>
                <a:schemeClr val="bg1">
                  <a:lumMod val="75000"/>
                </a:schemeClr>
              </a:solidFill>
              <a:prstDash val="solid"/>
            </a:ln>
          </c:spPr>
        </c:majorGridlines>
        <c:numFmt formatCode="#,##0" sourceLinked="0"/>
        <c:majorTickMark val="out"/>
        <c:minorTickMark val="none"/>
        <c:tickLblPos val="nextTo"/>
        <c:spPr>
          <a:ln w="315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21" b="0" i="0" u="none" strike="noStrike" baseline="0">
                <a:solidFill>
                  <a:schemeClr val="tx1"/>
                </a:solidFill>
                <a:latin typeface="Times New Roman" pitchFamily="18" charset="0"/>
                <a:ea typeface="Arial"/>
                <a:cs typeface="Arial"/>
              </a:defRPr>
            </a:pPr>
            <a:endParaRPr lang="ru-RU"/>
          </a:p>
        </c:txPr>
        <c:crossAx val="671848751"/>
        <c:crosses val="autoZero"/>
        <c:crossBetween val="between"/>
      </c:valAx>
      <c:serAx>
        <c:axId val="2"/>
        <c:scaling>
          <c:orientation val="minMax"/>
        </c:scaling>
        <c:delete val="1"/>
        <c:axPos val="b"/>
        <c:majorTickMark val="out"/>
        <c:minorTickMark val="none"/>
        <c:tickLblPos val="nextTo"/>
        <c:crossAx val="1"/>
        <c:crossesAt val="1000"/>
      </c:serAx>
    </c:plotArea>
    <c:legend>
      <c:legendPos val="r"/>
      <c:layout>
        <c:manualLayout>
          <c:xMode val="edge"/>
          <c:yMode val="edge"/>
          <c:x val="0.19179184031986068"/>
          <c:y val="8.2051215400000724E-2"/>
          <c:w val="0.60773441552179364"/>
          <c:h val="5.1194604800947327E-2"/>
        </c:manualLayout>
      </c:layout>
      <c:overlay val="0"/>
      <c:spPr>
        <a:noFill/>
        <a:ln w="25253">
          <a:noFill/>
        </a:ln>
      </c:spPr>
      <c:txPr>
        <a:bodyPr/>
        <a:lstStyle/>
        <a:p>
          <a:pPr>
            <a:defRPr sz="1350" b="1" i="0" u="none" strike="noStrike" baseline="0">
              <a:solidFill>
                <a:schemeClr val="tx1"/>
              </a:solidFill>
              <a:latin typeface="Times New Roman" pitchFamily="18" charset="0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8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176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3535467655336314E-2"/>
          <c:y val="0.11491058944734713"/>
          <c:w val="0.86633319668075603"/>
          <c:h val="0.60982320186086769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2020</c:v>
                </c:pt>
              </c:strCache>
            </c:strRef>
          </c:tx>
          <c:spPr>
            <a:ln w="11916">
              <a:solidFill>
                <a:schemeClr val="tx1"/>
              </a:solidFill>
              <a:prstDash val="solid"/>
            </a:ln>
          </c:spPr>
          <c:explosion val="43"/>
          <c:dPt>
            <c:idx val="0"/>
            <c:bubble3D val="0"/>
            <c:spPr>
              <a:solidFill>
                <a:srgbClr val="00B050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236D-4BCA-AA6C-E94F13A16716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236D-4BCA-AA6C-E94F13A16716}"/>
              </c:ext>
            </c:extLst>
          </c:dPt>
          <c:dPt>
            <c:idx val="2"/>
            <c:bubble3D val="0"/>
            <c:spPr>
              <a:solidFill>
                <a:srgbClr val="FF00FF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236D-4BCA-AA6C-E94F13A16716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236D-4BCA-AA6C-E94F13A16716}"/>
              </c:ext>
            </c:extLst>
          </c:dPt>
          <c:dPt>
            <c:idx val="4"/>
            <c:bubble3D val="0"/>
            <c:explosion val="47"/>
            <c:spPr>
              <a:solidFill>
                <a:srgbClr val="FF5050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236D-4BCA-AA6C-E94F13A16716}"/>
              </c:ext>
            </c:extLst>
          </c:dPt>
          <c:dPt>
            <c:idx val="5"/>
            <c:bubble3D val="0"/>
            <c:spPr>
              <a:solidFill>
                <a:srgbClr val="0000FF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236D-4BCA-AA6C-E94F13A16716}"/>
              </c:ext>
            </c:extLst>
          </c:dPt>
          <c:dPt>
            <c:idx val="6"/>
            <c:bubble3D val="0"/>
            <c:spPr>
              <a:solidFill>
                <a:srgbClr val="B191CB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236D-4BCA-AA6C-E94F13A16716}"/>
              </c:ext>
            </c:extLst>
          </c:dPt>
          <c:dPt>
            <c:idx val="7"/>
            <c:bubble3D val="0"/>
            <c:spPr>
              <a:solidFill>
                <a:srgbClr val="800000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236D-4BCA-AA6C-E94F13A16716}"/>
              </c:ext>
            </c:extLst>
          </c:dPt>
          <c:dPt>
            <c:idx val="8"/>
            <c:bubble3D val="0"/>
            <c:spPr>
              <a:solidFill>
                <a:schemeClr val="accent3">
                  <a:lumMod val="95000"/>
                </a:schemeClr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236D-4BCA-AA6C-E94F13A16716}"/>
              </c:ext>
            </c:extLst>
          </c:dPt>
          <c:dPt>
            <c:idx val="9"/>
            <c:bubble3D val="0"/>
            <c:spPr>
              <a:solidFill>
                <a:srgbClr val="00FF00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236D-4BCA-AA6C-E94F13A16716}"/>
              </c:ext>
            </c:extLst>
          </c:dPt>
          <c:dPt>
            <c:idx val="10"/>
            <c:bubble3D val="0"/>
            <c:spPr>
              <a:solidFill>
                <a:srgbClr val="00B0F0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236D-4BCA-AA6C-E94F13A16716}"/>
              </c:ext>
            </c:extLst>
          </c:dPt>
          <c:dLbls>
            <c:dLbl>
              <c:idx val="0"/>
              <c:layout>
                <c:manualLayout>
                  <c:x val="-3.9829857508962681E-2"/>
                  <c:y val="0.22039123339379169"/>
                </c:manualLayout>
              </c:layout>
              <c:tx>
                <c:rich>
                  <a:bodyPr/>
                  <a:lstStyle/>
                  <a:p>
                    <a:pPr>
                      <a:defRPr sz="1082" b="1" i="0" u="none" strike="noStrike" baseline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defRPr>
                    </a:pPr>
                    <a:fld id="{354A7143-A676-4403-BC11-3FECA84F916C}" type="CELLRANGE">
                      <a:rPr lang="ru-RU" sz="1120" baseline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pPr>
                        <a:defRPr sz="1082" b="1" i="0" u="none" strike="noStrike" baseline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defRPr>
                      </a:pPr>
                      <a:t>[ДИАПАЗОН ЯЧЕЕК]</a:t>
                    </a:fld>
                    <a:r>
                      <a:rPr lang="ru-RU" sz="1120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 </a:t>
                    </a:r>
                    <a:fld id="{BC494A2F-7680-4FE6-9A8E-40F3EF1E1454}" type="VALUE">
                      <a:rPr lang="ru-RU" sz="1120" baseline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pPr>
                        <a:defRPr sz="1082" b="1" i="0" u="none" strike="noStrike" baseline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defRPr>
                      </a:pPr>
                      <a:t>[ЗНАЧЕНИЕ]</a:t>
                    </a:fld>
                    <a:r>
                      <a:rPr lang="ru-RU" sz="1120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</a:t>
                    </a:r>
                    <a:r>
                      <a:rPr lang="ru-RU" sz="1120" baseline="0" dirty="0" err="1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тыс.руб</a:t>
                    </a:r>
                    <a:r>
                      <a:rPr lang="ru-RU" sz="1120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.; 4,9%</a:t>
                    </a:r>
                  </a:p>
                </c:rich>
              </c:tx>
              <c:spPr>
                <a:noFill/>
                <a:ln w="23832">
                  <a:noFill/>
                </a:ln>
              </c:sp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236D-4BCA-AA6C-E94F13A16716}"/>
                </c:ext>
              </c:extLst>
            </c:dLbl>
            <c:dLbl>
              <c:idx val="1"/>
              <c:layout>
                <c:manualLayout>
                  <c:x val="-0.17640010435692394"/>
                  <c:y val="0.19429278871751807"/>
                </c:manualLayout>
              </c:layout>
              <c:tx>
                <c:rich>
                  <a:bodyPr/>
                  <a:lstStyle/>
                  <a:p>
                    <a:pPr>
                      <a:defRPr sz="1049" b="1" i="0" u="none" strike="noStrike" baseline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defRPr>
                    </a:pPr>
                    <a:fld id="{4608552F-B659-450D-8B3A-C439ADB3F596}" type="CELLRANGE">
                      <a:rPr lang="ru-RU" sz="1120" baseline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pPr>
                        <a:defRPr sz="1049" b="1" i="0" u="none" strike="noStrike" baseline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defRPr>
                      </a:pPr>
                      <a:t>[ДИАПАЗОН ЯЧЕЕК]</a:t>
                    </a:fld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 </a:t>
                    </a:r>
                    <a:fld id="{4A6F4128-B830-44D0-B23B-9F49F47FA64A}" type="VALUE">
                      <a:rPr lang="ru-RU" sz="1120" baseline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pPr>
                        <a:defRPr sz="1049" b="1" i="0" u="none" strike="noStrike" baseline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defRPr>
                      </a:pPr>
                      <a:t>[ЗНАЧЕНИЕ]</a:t>
                    </a:fld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</a:t>
                    </a:r>
                    <a:r>
                      <a:rPr lang="ru-RU" sz="1120" baseline="0" dirty="0" err="1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тыс.руб</a:t>
                    </a:r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.; 0,5 %</a:t>
                    </a:r>
                  </a:p>
                </c:rich>
              </c:tx>
              <c:spPr>
                <a:noFill/>
                <a:ln w="23832">
                  <a:noFill/>
                </a:ln>
              </c:sp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236D-4BCA-AA6C-E94F13A16716}"/>
                </c:ext>
              </c:extLst>
            </c:dLbl>
            <c:dLbl>
              <c:idx val="2"/>
              <c:layout>
                <c:manualLayout>
                  <c:x val="-0.10120373900167819"/>
                  <c:y val="9.9838537225177729E-2"/>
                </c:manualLayout>
              </c:layout>
              <c:tx>
                <c:rich>
                  <a:bodyPr/>
                  <a:lstStyle/>
                  <a:p>
                    <a:pPr>
                      <a:defRPr sz="1049" b="1" i="0" u="none" strike="noStrike" baseline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defRPr>
                    </a:pPr>
                    <a:fld id="{A4E54092-F2A4-48A9-B15F-3146A536FC66}" type="CELLRANGE">
                      <a:rPr lang="ru-RU" sz="1120" baseline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pPr>
                        <a:defRPr sz="1049" b="1" i="0" u="none" strike="noStrike" baseline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defRPr>
                      </a:pPr>
                      <a:t>[ДИАПАЗОН ЯЧЕЕК]</a:t>
                    </a:fld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 </a:t>
                    </a:r>
                    <a:fld id="{7CA431AA-B6EB-49E3-AEEF-0BD622A73461}" type="VALUE">
                      <a:rPr lang="ru-RU" sz="1120" baseline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pPr>
                        <a:defRPr sz="1049" b="1" i="0" u="none" strike="noStrike" baseline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defRPr>
                      </a:pPr>
                      <a:t>[ЗНАЧЕНИЕ]</a:t>
                    </a:fld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</a:t>
                    </a:r>
                    <a:r>
                      <a:rPr lang="ru-RU" sz="1120" baseline="0" dirty="0" err="1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тыс.руб</a:t>
                    </a:r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.; 6,3%</a:t>
                    </a:r>
                  </a:p>
                </c:rich>
              </c:tx>
              <c:spPr>
                <a:noFill/>
                <a:ln w="23832">
                  <a:noFill/>
                </a:ln>
              </c:sp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236D-4BCA-AA6C-E94F13A16716}"/>
                </c:ext>
              </c:extLst>
            </c:dLbl>
            <c:dLbl>
              <c:idx val="3"/>
              <c:layout>
                <c:manualLayout>
                  <c:x val="0"/>
                  <c:y val="9.3619839576127753E-2"/>
                </c:manualLayout>
              </c:layout>
              <c:tx>
                <c:rich>
                  <a:bodyPr/>
                  <a:lstStyle/>
                  <a:p>
                    <a:pPr>
                      <a:defRPr sz="1091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fld id="{6D793682-CC37-40AA-B070-01622E598204}" type="CELLRANGE">
                      <a:rPr lang="ru-RU" sz="1120" baseline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pPr>
                        <a:defRPr sz="1091" b="1" i="0" u="none" strike="noStrike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t>[ДИАПАЗОН ЯЧЕЕК]</a:t>
                    </a:fld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</a:t>
                    </a:r>
                    <a:fld id="{153F8A73-0D08-4E1A-AA83-68EF9DDA0CB1}" type="VALUE">
                      <a:rPr lang="ru-RU" sz="1120" baseline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pPr>
                        <a:defRPr sz="1091" b="1" i="0" u="none" strike="noStrike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t>[ЗНАЧЕНИЕ]</a:t>
                    </a:fld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</a:t>
                    </a:r>
                    <a:r>
                      <a:rPr lang="ru-RU" sz="1120" baseline="0" dirty="0" err="1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тыс.руб</a:t>
                    </a:r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.; 18,8 %</a:t>
                    </a:r>
                  </a:p>
                </c:rich>
              </c:tx>
              <c:spPr>
                <a:noFill/>
                <a:ln w="23832">
                  <a:noFill/>
                </a:ln>
              </c:sp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236D-4BCA-AA6C-E94F13A16716}"/>
                </c:ext>
              </c:extLst>
            </c:dLbl>
            <c:dLbl>
              <c:idx val="4"/>
              <c:layout>
                <c:manualLayout>
                  <c:x val="5.5913482608167149E-8"/>
                  <c:y val="-0.18031868336413967"/>
                </c:manualLayout>
              </c:layout>
              <c:tx>
                <c:rich>
                  <a:bodyPr/>
                  <a:lstStyle/>
                  <a:p>
                    <a:pPr>
                      <a:defRPr sz="1126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fld id="{1E6F79EE-6997-4204-A68B-1432793E59D5}" type="CELLRANGE">
                      <a:rPr lang="ru-RU" sz="1120" baseline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pPr>
                        <a:defRPr sz="1126" b="1" i="0" u="none" strike="noStrike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t>[ДИАПАЗОН ЯЧЕЕК]</a:t>
                    </a:fld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 </a:t>
                    </a:r>
                    <a:fld id="{AAE147C8-996A-4CD4-BA9D-A7627A715F98}" type="VALUE">
                      <a:rPr lang="ru-RU" sz="1120" baseline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pPr>
                        <a:defRPr sz="1126" b="1" i="0" u="none" strike="noStrike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t>[ЗНАЧЕНИЕ]</a:t>
                    </a:fld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тыс. руб.; 0,1%</a:t>
                    </a:r>
                  </a:p>
                </c:rich>
              </c:tx>
              <c:spPr>
                <a:noFill/>
                <a:ln w="23832">
                  <a:noFill/>
                </a:ln>
              </c:sp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58401297103333"/>
                      <c:h val="0.11490937739434577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236D-4BCA-AA6C-E94F13A16716}"/>
                </c:ext>
              </c:extLst>
            </c:dLbl>
            <c:dLbl>
              <c:idx val="5"/>
              <c:layout>
                <c:manualLayout>
                  <c:x val="0.16253356067009839"/>
                  <c:y val="-0.11832892521200106"/>
                </c:manualLayout>
              </c:layout>
              <c:tx>
                <c:rich>
                  <a:bodyPr/>
                  <a:lstStyle/>
                  <a:p>
                    <a:pPr>
                      <a:defRPr sz="1126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fld id="{EC943453-89F1-476F-929B-6812154C547B}" type="CELLRANGE"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pPr>
                        <a:defRPr sz="1126" b="1" i="0" u="none" strike="noStrike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t>[ДИАПАЗОН ЯЧЕЕК]</a:t>
                    </a:fld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; </a:t>
                    </a:r>
                    <a:fld id="{04EE59CE-E966-4202-A9B1-4E64666E37D1}" type="VALUE">
                      <a:rPr lang="ru-RU" sz="1120" baseline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pPr>
                        <a:defRPr sz="1126" b="1" i="0" u="none" strike="noStrike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t>[ЗНАЧЕНИЕ]</a:t>
                    </a:fld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тыс. руб.; 58,3%</a:t>
                    </a:r>
                  </a:p>
                </c:rich>
              </c:tx>
              <c:spPr>
                <a:noFill/>
                <a:ln w="23832">
                  <a:noFill/>
                </a:ln>
              </c:sp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236D-4BCA-AA6C-E94F13A16716}"/>
                </c:ext>
              </c:extLst>
            </c:dLbl>
            <c:dLbl>
              <c:idx val="6"/>
              <c:layout>
                <c:manualLayout>
                  <c:x val="0.10170718399908202"/>
                  <c:y val="1.4764537060684897E-3"/>
                </c:manualLayout>
              </c:layout>
              <c:tx>
                <c:rich>
                  <a:bodyPr/>
                  <a:lstStyle/>
                  <a:p>
                    <a:pPr>
                      <a:defRPr sz="1056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fld id="{07C3A385-4DD2-459B-B19C-8C3C3CA6FDD7}" type="CELLRANGE"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pPr>
                        <a:defRPr sz="1056" b="1" i="0" u="none" strike="noStrike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t>[ДИАПАЗОН ЯЧЕЕК]</a:t>
                    </a:fld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; </a:t>
                    </a:r>
                    <a:fld id="{B8F951E5-6CBE-4B7D-962D-5AE5ECE630D1}" type="VALUE">
                      <a:rPr lang="ru-RU" sz="1120" baseline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pPr>
                        <a:defRPr sz="1056" b="1" i="0" u="none" strike="noStrike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t>[ЗНАЧЕНИЕ]</a:t>
                    </a:fld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</a:t>
                    </a:r>
                    <a:r>
                      <a:rPr lang="ru-RU" sz="1120" baseline="0" dirty="0" err="1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тыс.руб</a:t>
                    </a:r>
                    <a:r>
                      <a:rPr lang="ru-RU" sz="112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.; 5,1%</a:t>
                    </a:r>
                  </a:p>
                </c:rich>
              </c:tx>
              <c:spPr>
                <a:noFill/>
                <a:ln w="23832">
                  <a:noFill/>
                </a:ln>
              </c:sp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236D-4BCA-AA6C-E94F13A16716}"/>
                </c:ext>
              </c:extLst>
            </c:dLbl>
            <c:dLbl>
              <c:idx val="7"/>
              <c:layout>
                <c:manualLayout>
                  <c:x val="0.18808277924003949"/>
                  <c:y val="8.9962209918922315E-2"/>
                </c:manualLayout>
              </c:layout>
              <c:tx>
                <c:rich>
                  <a:bodyPr/>
                  <a:lstStyle/>
                  <a:p>
                    <a:pPr>
                      <a:defRPr sz="1890" b="1" i="0" u="none" strike="noStrike" baseline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fld id="{33E41FCC-1DC1-4FC3-B016-E5AF714BC5B9}" type="CELLRANGE">
                      <a:rPr lang="ru-RU" sz="1079" b="1" i="0" u="none" strike="noStrike" baseline="0" smtClean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pPr>
                        <a:defRPr sz="1890" b="1" i="0" u="none" strike="noStrik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</a:defRPr>
                      </a:pPr>
                      <a:t>[ДИАПАЗОН ЯЧЕЕК]</a:t>
                    </a:fld>
                    <a:r>
                      <a:rPr lang="ru-RU" sz="1079" b="1" i="0" u="none" strike="noStrike" baseline="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t> </a:t>
                    </a:r>
                    <a:fld id="{0A46664D-E3D8-4C81-B3F5-E724985EA59F}" type="VALUE">
                      <a:rPr lang="ru-RU" sz="1079" b="1" i="0" u="none" strike="noStrike" baseline="0" smtClean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pPr>
                        <a:defRPr sz="1890" b="1" i="0" u="none" strike="noStrik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</a:defRPr>
                      </a:pPr>
                      <a:t>[ЗНАЧЕНИЕ]</a:t>
                    </a:fld>
                    <a:r>
                      <a:rPr lang="ru-RU" sz="1079" b="1" i="0" u="none" strike="noStrike" baseline="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t> </a:t>
                    </a:r>
                    <a:r>
                      <a:rPr lang="ru-RU" sz="1079" b="1" i="0" u="none" strike="noStrike" baseline="0" dirty="0" err="1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t>тыс.руб</a:t>
                    </a:r>
                    <a:r>
                      <a:rPr lang="ru-RU" sz="1079" b="1" i="0" u="none" strike="noStrike" baseline="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t>.; 3,3%</a:t>
                    </a:r>
                  </a:p>
                </c:rich>
              </c:tx>
              <c:numFmt formatCode="\О\с\н\о\в\н\о\й" sourceLinked="0"/>
              <c:spPr>
                <a:noFill/>
                <a:ln w="23832">
                  <a:noFill/>
                </a:ln>
              </c:sp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236D-4BCA-AA6C-E94F13A16716}"/>
                </c:ext>
              </c:extLst>
            </c:dLbl>
            <c:dLbl>
              <c:idx val="8"/>
              <c:layout>
                <c:manualLayout>
                  <c:x val="0.22706297546728854"/>
                  <c:y val="0.19610428850324441"/>
                </c:manualLayout>
              </c:layout>
              <c:tx>
                <c:rich>
                  <a:bodyPr/>
                  <a:lstStyle/>
                  <a:p>
                    <a:pPr>
                      <a:defRPr sz="1896" b="1" i="0" u="none" strike="noStrike" baseline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fld id="{94E36539-15EC-45CA-AB42-81EF85D19985}" type="CELLRANGE">
                      <a:rPr lang="ru-RU" sz="1079" b="1" i="0" u="none" strike="noStrike" baseline="0" smtClean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pPr>
                        <a:defRPr sz="1896" b="1" i="0" u="none" strike="noStrik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</a:defRPr>
                      </a:pPr>
                      <a:t>[ДИАПАЗОН ЯЧЕЕК]</a:t>
                    </a:fld>
                    <a:r>
                      <a:rPr lang="ru-RU" sz="1079" b="1" i="0" u="none" strike="noStrike" baseline="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t> </a:t>
                    </a:r>
                    <a:fld id="{01691C6A-9E4D-40C9-86DC-EF4F541A6B6B}" type="VALUE">
                      <a:rPr lang="ru-RU" sz="1079" b="1" i="0" u="none" strike="noStrike" baseline="0" smtClean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pPr>
                        <a:defRPr sz="1896" b="1" i="0" u="none" strike="noStrik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</a:defRPr>
                      </a:pPr>
                      <a:t>[ЗНАЧЕНИЕ]</a:t>
                    </a:fld>
                    <a:r>
                      <a:rPr lang="ru-RU" sz="1079" b="1" i="0" u="none" strike="noStrike" baseline="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t> </a:t>
                    </a:r>
                    <a:r>
                      <a:rPr lang="ru-RU" sz="1079" b="1" i="0" u="none" strike="noStrike" baseline="0" dirty="0" err="1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t>тыс.руб</a:t>
                    </a:r>
                    <a:r>
                      <a:rPr lang="ru-RU" sz="1079" b="1" i="0" u="none" strike="noStrike" baseline="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t>.; 2,2%</a:t>
                    </a:r>
                  </a:p>
                </c:rich>
              </c:tx>
              <c:numFmt formatCode="\О\с\н\о\в\н\о\й" sourceLinked="0"/>
              <c:spPr>
                <a:noFill/>
                <a:ln w="23832">
                  <a:noFill/>
                </a:ln>
              </c:sp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236D-4BCA-AA6C-E94F13A16716}"/>
                </c:ext>
              </c:extLst>
            </c:dLbl>
            <c:dLbl>
              <c:idx val="9"/>
              <c:layout>
                <c:manualLayout>
                  <c:x val="8.0276217077162856E-2"/>
                  <c:y val="0.23035327016228524"/>
                </c:manualLayout>
              </c:layout>
              <c:tx>
                <c:rich>
                  <a:bodyPr/>
                  <a:lstStyle/>
                  <a:p>
                    <a:pPr>
                      <a:defRPr sz="1896" b="1" i="0" u="none" strike="noStrike" baseline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fld id="{46760A43-AA6A-4D71-BF0E-349393EBC6E4}" type="CELLRANGE">
                      <a:rPr lang="ru-RU" sz="1079" b="1" i="0" u="none" strike="noStrike" baseline="0" smtClean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pPr>
                        <a:defRPr sz="1896" b="1" i="0" u="none" strike="noStrike" baseline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</a:defRPr>
                      </a:pPr>
                      <a:t>[ДИАПАЗОН ЯЧЕЕК]</a:t>
                    </a:fld>
                    <a:r>
                      <a:rPr lang="ru-RU" sz="1079" b="1" i="0" u="none" strike="noStrike" baseline="0" dirty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rPr>
                      <a:t> 9 394,8тыс.руб.; 0,3%</a:t>
                    </a:r>
                  </a:p>
                </c:rich>
              </c:tx>
              <c:numFmt formatCode="\О\с\н\о\в\н\о\й" sourceLinked="0"/>
              <c:spPr>
                <a:noFill/>
                <a:ln w="23832">
                  <a:noFill/>
                </a:ln>
              </c:sp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236D-4BCA-AA6C-E94F13A16716}"/>
                </c:ext>
              </c:extLst>
            </c:dLbl>
            <c:dLbl>
              <c:idx val="10"/>
              <c:layout>
                <c:manualLayout>
                  <c:x val="-8.6632294039611576E-2"/>
                  <c:y val="0.20181002800708187"/>
                </c:manualLayout>
              </c:layout>
              <c:tx>
                <c:rich>
                  <a:bodyPr/>
                  <a:lstStyle/>
                  <a:p>
                    <a:pPr>
                      <a:defRPr sz="1080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defRPr>
                    </a:pPr>
                    <a:fld id="{FA0F4B2C-E44D-41D2-B302-43ED4F216506}" type="CELLRANGE">
                      <a:rPr lang="ru-RU" sz="1080" b="1" baseline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pPr>
                        <a:defRPr sz="1080" b="0" i="0" u="none" strike="noStrike" baseline="0">
                          <a:solidFill>
                            <a:srgbClr val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defRPr>
                      </a:pPr>
                      <a:t>[ДИАПАЗОН ЯЧЕЕК]</a:t>
                    </a:fld>
                    <a:r>
                      <a:rPr lang="ru-RU" sz="1080" b="1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 6 530,8 </a:t>
                    </a:r>
                    <a:r>
                      <a:rPr lang="ru-RU" sz="1080" b="1" baseline="0" dirty="0" err="1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тыс.руб</a:t>
                    </a:r>
                    <a:r>
                      <a:rPr lang="ru-RU" sz="1080" b="1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.; 0,2%</a:t>
                    </a:r>
                  </a:p>
                </c:rich>
              </c:tx>
              <c:numFmt formatCode="\О\с\н\о\в\н\о\й" sourceLinked="0"/>
              <c:spPr>
                <a:noFill/>
                <a:ln w="23832">
                  <a:noFill/>
                </a:ln>
              </c:spPr>
              <c:dLblPos val="bestFit"/>
              <c:showLegendKey val="0"/>
              <c:showVal val="0"/>
              <c:showCatName val="0"/>
              <c:showSerName val="1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72288394586367"/>
                      <c:h val="0.1605277625068719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236D-4BCA-AA6C-E94F13A16716}"/>
                </c:ext>
              </c:extLst>
            </c:dLbl>
            <c:numFmt formatCode="\О\с\н\о\в\н\о\й" sourceLinked="0"/>
            <c:spPr>
              <a:noFill/>
              <a:ln w="23832">
                <a:noFill/>
              </a:ln>
            </c:spPr>
            <c:txPr>
              <a:bodyPr/>
              <a:lstStyle/>
              <a:p>
                <a:pPr>
                  <a:defRPr sz="1127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1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Sheet1!$B$1:$L$1</c:f>
              <c:strCache>
                <c:ptCount val="11"/>
                <c:pt idx="0">
                  <c:v>Общегосударственные 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 и муниципального долга</c:v>
                </c:pt>
              </c:strCache>
            </c:strRef>
          </c:cat>
          <c:val>
            <c:numRef>
              <c:f>Sheet1!$B$2:$L$2</c:f>
              <c:numCache>
                <c:formatCode>0.0</c:formatCode>
                <c:ptCount val="11"/>
                <c:pt idx="0">
                  <c:v>159797.4</c:v>
                </c:pt>
                <c:pt idx="1">
                  <c:v>17745.5</c:v>
                </c:pt>
                <c:pt idx="2">
                  <c:v>207389.4</c:v>
                </c:pt>
                <c:pt idx="3">
                  <c:v>619114.69999999995</c:v>
                </c:pt>
                <c:pt idx="4">
                  <c:v>3066.3</c:v>
                </c:pt>
                <c:pt idx="5">
                  <c:v>1919384.5</c:v>
                </c:pt>
                <c:pt idx="6">
                  <c:v>166418.29999999999</c:v>
                </c:pt>
                <c:pt idx="7">
                  <c:v>110212.9</c:v>
                </c:pt>
                <c:pt idx="8">
                  <c:v>73827.3</c:v>
                </c:pt>
                <c:pt idx="9">
                  <c:v>9394.7999999999993</c:v>
                </c:pt>
                <c:pt idx="10">
                  <c:v>6530.8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Sheet1!$B$1:$L$1</c15:f>
                <c15:dlblRangeCache>
                  <c:ptCount val="11"/>
                  <c:pt idx="0">
                    <c:v>Общегосударственные  вопросы</c:v>
                  </c:pt>
                  <c:pt idx="1">
                    <c:v>Национальная безопасность и правоохранительная деятельность</c:v>
                  </c:pt>
                  <c:pt idx="2">
                    <c:v>Национальная экономика</c:v>
                  </c:pt>
                  <c:pt idx="3">
                    <c:v>Жилищно-коммунальное хозяйство</c:v>
                  </c:pt>
                  <c:pt idx="4">
                    <c:v>Охрана окружающей среды</c:v>
                  </c:pt>
                  <c:pt idx="5">
                    <c:v>Образование</c:v>
                  </c:pt>
                  <c:pt idx="6">
                    <c:v>Культура, кинематография</c:v>
                  </c:pt>
                  <c:pt idx="7">
                    <c:v>Социальная политика</c:v>
                  </c:pt>
                  <c:pt idx="8">
                    <c:v>Физическая культура и спорт</c:v>
                  </c:pt>
                  <c:pt idx="9">
                    <c:v>Средства массовой информации</c:v>
                  </c:pt>
                  <c:pt idx="10">
                    <c:v>Обслуживание государственного  и муниципального долга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B-236D-4BCA-AA6C-E94F13A1671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1916">
              <a:solidFill>
                <a:schemeClr val="tx1"/>
              </a:solidFill>
              <a:prstDash val="solid"/>
            </a:ln>
          </c:spPr>
          <c:explosion val="28"/>
          <c:dPt>
            <c:idx val="0"/>
            <c:bubble3D val="0"/>
            <c:spPr>
              <a:solidFill>
                <a:schemeClr val="accent1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C-236D-4BCA-AA6C-E94F13A16716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D-236D-4BCA-AA6C-E94F13A16716}"/>
              </c:ext>
            </c:extLst>
          </c:dPt>
          <c:dPt>
            <c:idx val="2"/>
            <c:bubble3D val="0"/>
            <c:spPr>
              <a:solidFill>
                <a:schemeClr val="hlink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E-236D-4BCA-AA6C-E94F13A16716}"/>
              </c:ext>
            </c:extLst>
          </c:dPt>
          <c:dPt>
            <c:idx val="3"/>
            <c:bubble3D val="0"/>
            <c:spPr>
              <a:solidFill>
                <a:schemeClr val="folHlink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236D-4BCA-AA6C-E94F13A16716}"/>
              </c:ext>
            </c:extLst>
          </c:dPt>
          <c:dPt>
            <c:idx val="4"/>
            <c:bubble3D val="0"/>
            <c:spPr>
              <a:solidFill>
                <a:schemeClr val="bg2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0-236D-4BCA-AA6C-E94F13A16716}"/>
              </c:ext>
            </c:extLst>
          </c:dPt>
          <c:dPt>
            <c:idx val="5"/>
            <c:bubble3D val="0"/>
            <c:spPr>
              <a:solidFill>
                <a:schemeClr val="tx2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236D-4BCA-AA6C-E94F13A16716}"/>
              </c:ext>
            </c:extLst>
          </c:dPt>
          <c:dPt>
            <c:idx val="6"/>
            <c:bubble3D val="0"/>
            <c:spPr>
              <a:solidFill>
                <a:srgbClr val="0066CC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2-236D-4BCA-AA6C-E94F13A16716}"/>
              </c:ext>
            </c:extLst>
          </c:dPt>
          <c:dPt>
            <c:idx val="7"/>
            <c:bubble3D val="0"/>
            <c:spPr>
              <a:solidFill>
                <a:srgbClr val="CCCCFF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236D-4BCA-AA6C-E94F13A16716}"/>
              </c:ext>
            </c:extLst>
          </c:dPt>
          <c:dPt>
            <c:idx val="8"/>
            <c:bubble3D val="0"/>
            <c:spPr>
              <a:solidFill>
                <a:srgbClr val="FF0000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4-236D-4BCA-AA6C-E94F13A16716}"/>
              </c:ext>
            </c:extLst>
          </c:dPt>
          <c:dPt>
            <c:idx val="9"/>
            <c:bubble3D val="0"/>
            <c:spPr>
              <a:solidFill>
                <a:srgbClr val="FFFF00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5-236D-4BCA-AA6C-E94F13A16716}"/>
              </c:ext>
            </c:extLst>
          </c:dPt>
          <c:dLbls>
            <c:numFmt formatCode="0%" sourceLinked="0"/>
            <c:spPr>
              <a:noFill/>
              <a:ln w="23832">
                <a:noFill/>
              </a:ln>
            </c:spPr>
            <c:txPr>
              <a:bodyPr/>
              <a:lstStyle/>
              <a:p>
                <a:pPr>
                  <a:defRPr sz="1900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Sheet1!$B$1:$L$1</c:f>
              <c:strCache>
                <c:ptCount val="11"/>
                <c:pt idx="0">
                  <c:v>Общегосударственные 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 и муниципального долга</c:v>
                </c:pt>
              </c:strCache>
            </c:strRef>
          </c:cat>
          <c:val>
            <c:numRef>
              <c:f>Sheet1!$B$3:$L$3</c:f>
              <c:numCache>
                <c:formatCode>General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16-236D-4BCA-AA6C-E94F13A1671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1916">
              <a:solidFill>
                <a:schemeClr val="tx1"/>
              </a:solidFill>
              <a:prstDash val="solid"/>
            </a:ln>
          </c:spPr>
          <c:explosion val="28"/>
          <c:dPt>
            <c:idx val="0"/>
            <c:bubble3D val="0"/>
            <c:spPr>
              <a:solidFill>
                <a:schemeClr val="accent1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7-236D-4BCA-AA6C-E94F13A167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8-236D-4BCA-AA6C-E94F13A16716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19-236D-4BCA-AA6C-E94F13A16716}"/>
              </c:ext>
            </c:extLst>
          </c:dPt>
          <c:dPt>
            <c:idx val="3"/>
            <c:bubble3D val="0"/>
            <c:spPr>
              <a:solidFill>
                <a:schemeClr val="folHlink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A-236D-4BCA-AA6C-E94F13A16716}"/>
              </c:ext>
            </c:extLst>
          </c:dPt>
          <c:dPt>
            <c:idx val="4"/>
            <c:bubble3D val="0"/>
            <c:spPr>
              <a:solidFill>
                <a:schemeClr val="bg2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B-236D-4BCA-AA6C-E94F13A16716}"/>
              </c:ext>
            </c:extLst>
          </c:dPt>
          <c:dPt>
            <c:idx val="5"/>
            <c:bubble3D val="0"/>
            <c:spPr>
              <a:solidFill>
                <a:schemeClr val="tx2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C-236D-4BCA-AA6C-E94F13A16716}"/>
              </c:ext>
            </c:extLst>
          </c:dPt>
          <c:dPt>
            <c:idx val="6"/>
            <c:bubble3D val="0"/>
            <c:spPr>
              <a:solidFill>
                <a:srgbClr val="0066CC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D-236D-4BCA-AA6C-E94F13A16716}"/>
              </c:ext>
            </c:extLst>
          </c:dPt>
          <c:dPt>
            <c:idx val="7"/>
            <c:bubble3D val="0"/>
            <c:spPr>
              <a:solidFill>
                <a:srgbClr val="CCCCFF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E-236D-4BCA-AA6C-E94F13A16716}"/>
              </c:ext>
            </c:extLst>
          </c:dPt>
          <c:dPt>
            <c:idx val="8"/>
            <c:bubble3D val="0"/>
            <c:spPr>
              <a:solidFill>
                <a:srgbClr val="FF0000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F-236D-4BCA-AA6C-E94F13A16716}"/>
              </c:ext>
            </c:extLst>
          </c:dPt>
          <c:dPt>
            <c:idx val="9"/>
            <c:bubble3D val="0"/>
            <c:spPr>
              <a:solidFill>
                <a:srgbClr val="FFFF00"/>
              </a:solidFill>
              <a:ln w="119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0-236D-4BCA-AA6C-E94F13A16716}"/>
              </c:ext>
            </c:extLst>
          </c:dPt>
          <c:dLbls>
            <c:numFmt formatCode="0%" sourceLinked="0"/>
            <c:spPr>
              <a:noFill/>
              <a:ln w="23832">
                <a:noFill/>
              </a:ln>
            </c:spPr>
            <c:txPr>
              <a:bodyPr/>
              <a:lstStyle/>
              <a:p>
                <a:pPr>
                  <a:defRPr sz="1900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Sheet1!$B$1:$L$1</c:f>
              <c:strCache>
                <c:ptCount val="11"/>
                <c:pt idx="0">
                  <c:v>Общегосударственные 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 и муниципального долга</c:v>
                </c:pt>
              </c:strCache>
            </c:strRef>
          </c:cat>
          <c:val>
            <c:numRef>
              <c:f>Sheet1!$B$4:$L$4</c:f>
              <c:numCache>
                <c:formatCode>General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21-236D-4BCA-AA6C-E94F13A1671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373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900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7"/>
      <c:rotY val="33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173733195449848E-2"/>
          <c:y val="0.17966101694915237"/>
          <c:w val="0.82833505687693898"/>
          <c:h val="0.53728813559322031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2020 г</c:v>
                </c:pt>
              </c:strCache>
            </c:strRef>
          </c:tx>
          <c:spPr>
            <a:ln w="8817">
              <a:solidFill>
                <a:srgbClr val="000000"/>
              </a:solidFill>
              <a:prstDash val="solid"/>
            </a:ln>
          </c:spPr>
          <c:explosion val="9"/>
          <c:dPt>
            <c:idx val="0"/>
            <c:bubble3D val="0"/>
            <c:spPr>
              <a:gradFill rotWithShape="0">
                <a:gsLst>
                  <a:gs pos="13000">
                    <a:srgbClr val="FF0066"/>
                  </a:gs>
                  <a:gs pos="100000">
                    <a:srgbClr val="FF00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8817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FC87-4AD2-96A2-8E9CE2BDEAE0}"/>
              </c:ext>
            </c:extLst>
          </c:dPt>
          <c:dPt>
            <c:idx val="1"/>
            <c:bubble3D val="0"/>
            <c:spPr>
              <a:solidFill>
                <a:srgbClr val="1409A7"/>
              </a:solidFill>
              <a:ln w="8817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FC87-4AD2-96A2-8E9CE2BDEAE0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8817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FC87-4AD2-96A2-8E9CE2BDEAE0}"/>
              </c:ext>
            </c:extLst>
          </c:dPt>
          <c:dPt>
            <c:idx val="3"/>
            <c:bubble3D val="0"/>
            <c:spPr>
              <a:solidFill>
                <a:srgbClr val="5778E1"/>
              </a:solidFill>
              <a:ln w="8817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FC87-4AD2-96A2-8E9CE2BDEAE0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 w="8817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FC87-4AD2-96A2-8E9CE2BDEAE0}"/>
              </c:ext>
            </c:extLst>
          </c:dPt>
          <c:dPt>
            <c:idx val="5"/>
            <c:bubble3D val="0"/>
            <c:spPr>
              <a:solidFill>
                <a:srgbClr val="FF9BFF"/>
              </a:solidFill>
              <a:ln w="8817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FC87-4AD2-96A2-8E9CE2BDEAE0}"/>
              </c:ext>
            </c:extLst>
          </c:dPt>
          <c:dPt>
            <c:idx val="6"/>
            <c:bubble3D val="0"/>
            <c:spPr>
              <a:solidFill>
                <a:srgbClr val="C00000"/>
              </a:solidFill>
              <a:ln w="8817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FC87-4AD2-96A2-8E9CE2BDEAE0}"/>
              </c:ext>
            </c:extLst>
          </c:dPt>
          <c:dPt>
            <c:idx val="7"/>
            <c:bubble3D val="0"/>
            <c:spPr>
              <a:solidFill>
                <a:srgbClr val="6600FF"/>
              </a:solidFill>
              <a:ln w="8817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FC87-4AD2-96A2-8E9CE2BDEAE0}"/>
              </c:ext>
            </c:extLst>
          </c:dPt>
          <c:dPt>
            <c:idx val="8"/>
            <c:bubble3D val="0"/>
            <c:spPr>
              <a:solidFill>
                <a:srgbClr val="00FF00"/>
              </a:solidFill>
              <a:ln w="8817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FC87-4AD2-96A2-8E9CE2BDEAE0}"/>
              </c:ext>
            </c:extLst>
          </c:dPt>
          <c:dLbls>
            <c:dLbl>
              <c:idx val="0"/>
              <c:layout>
                <c:manualLayout>
                  <c:x val="-5.235679133858278E-2"/>
                  <c:y val="-4.5868281173721298E-2"/>
                </c:manualLayout>
              </c:layout>
              <c:tx>
                <c:rich>
                  <a:bodyPr/>
                  <a:lstStyle/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Дошкольные образовательные организации; 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626 723,1 тыс. руб.;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 32,6%</a:t>
                    </a:r>
                  </a:p>
                </c:rich>
              </c:tx>
              <c:numFmt formatCode="\О\с\н\о\в\н\о\й" sourceLinked="0"/>
              <c:spPr>
                <a:noFill/>
                <a:ln w="1762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54374021166107"/>
                      <c:h val="0.18976589473667296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FC87-4AD2-96A2-8E9CE2BDEAE0}"/>
                </c:ext>
              </c:extLst>
            </c:dLbl>
            <c:dLbl>
              <c:idx val="1"/>
              <c:layout>
                <c:manualLayout>
                  <c:x val="0"/>
                  <c:y val="-0.30402517589975109"/>
                </c:manualLayout>
              </c:layout>
              <c:tx>
                <c:rich>
                  <a:bodyPr/>
                  <a:lstStyle/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Проектирование и строительство здания детского сада 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на 280 мест  в г. Котласе по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 пр. Мира, д 24а; 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26 242,6 тыс. руб.; 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1,4%</a:t>
                    </a:r>
                  </a:p>
                </c:rich>
              </c:tx>
              <c:numFmt formatCode="\О\с\н\о\в\н\о\й" sourceLinked="0"/>
              <c:spPr>
                <a:noFill/>
                <a:ln w="1762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475492125984252"/>
                      <c:h val="0.30240941039821206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FC87-4AD2-96A2-8E9CE2BDEAE0}"/>
                </c:ext>
              </c:extLst>
            </c:dLbl>
            <c:dLbl>
              <c:idx val="2"/>
              <c:layout>
                <c:manualLayout>
                  <c:x val="0"/>
                  <c:y val="0.24613193249449825"/>
                </c:manualLayout>
              </c:layout>
              <c:tx>
                <c:rich>
                  <a:bodyPr/>
                  <a:lstStyle/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Проектирование и строительство детского сада на 220 мест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 в г. Котласе по ул. Кедрова, д.19 ;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 207 337,6 тыс. руб.;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 10,8%</a:t>
                    </a:r>
                  </a:p>
                </c:rich>
              </c:tx>
              <c:numFmt formatCode="\О\с\н\о\в\н\о\й" sourceLinked="0"/>
              <c:spPr>
                <a:noFill/>
                <a:ln w="1762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175284756392302"/>
                      <c:h val="0.28966161099009718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FC87-4AD2-96A2-8E9CE2BDEAE0}"/>
                </c:ext>
              </c:extLst>
            </c:dLbl>
            <c:dLbl>
              <c:idx val="3"/>
              <c:layout>
                <c:manualLayout>
                  <c:x val="-2.8644739720035096E-2"/>
                  <c:y val="9.8951881073554279E-2"/>
                </c:manualLayout>
              </c:layout>
              <c:tx>
                <c:rich>
                  <a:bodyPr/>
                  <a:lstStyle/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Проектирование школы на 860 мест в г. Котласе;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 302 517,0 тыс. руб.; 15,8%</a:t>
                    </a:r>
                  </a:p>
                </c:rich>
              </c:tx>
              <c:numFmt formatCode="\О\с\н\о\в\н\о\й" sourceLinked="0"/>
              <c:spPr>
                <a:noFill/>
                <a:ln w="1762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8956206863031"/>
                      <c:h val="0.2199640164977044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7-FC87-4AD2-96A2-8E9CE2BDEAE0}"/>
                </c:ext>
              </c:extLst>
            </c:dLbl>
            <c:dLbl>
              <c:idx val="4"/>
              <c:layout>
                <c:manualLayout>
                  <c:x val="9.4759184463374987E-2"/>
                  <c:y val="6.8595129449003076E-2"/>
                </c:manualLayout>
              </c:layout>
              <c:tx>
                <c:rich>
                  <a:bodyPr/>
                  <a:lstStyle/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Прочие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 учреждения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 образования;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 20 495,0 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тыс. руб.;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1,1%</a:t>
                    </a:r>
                  </a:p>
                </c:rich>
              </c:tx>
              <c:numFmt formatCode="\О\с\н\о\в\н\о\й" sourceLinked="0"/>
              <c:spPr>
                <a:noFill/>
                <a:ln w="1762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765966754155728"/>
                      <c:h val="0.22016463678558573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9-FC87-4AD2-96A2-8E9CE2BDEAE0}"/>
                </c:ext>
              </c:extLst>
            </c:dLbl>
            <c:dLbl>
              <c:idx val="5"/>
              <c:layout>
                <c:manualLayout>
                  <c:x val="7.2691868377563916E-3"/>
                  <c:y val="0.11129451183190163"/>
                </c:manualLayout>
              </c:layout>
              <c:tx>
                <c:rich>
                  <a:bodyPr/>
                  <a:lstStyle/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Организации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 дополнительного образования; 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112 311,5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 тыс. руб.;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u="none" strike="noStrike" baseline="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rPr>
                      <a:t> 5,8%</a:t>
                    </a:r>
                  </a:p>
                </c:rich>
              </c:tx>
              <c:numFmt formatCode="\О\с\н\о\в\н\о\й" sourceLinked="0"/>
              <c:spPr>
                <a:noFill/>
                <a:ln w="1762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827427821522307"/>
                      <c:h val="0.21946688472707354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B-FC87-4AD2-96A2-8E9CE2BDEAE0}"/>
                </c:ext>
              </c:extLst>
            </c:dLbl>
            <c:dLbl>
              <c:idx val="6"/>
              <c:layout>
                <c:manualLayout>
                  <c:x val="-0.12280194663167104"/>
                  <c:y val="0.17417263307724609"/>
                </c:manualLayout>
              </c:layout>
              <c:tx>
                <c:rich>
                  <a:bodyPr/>
                  <a:lstStyle/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baseline="0" dirty="0">
                        <a:latin typeface="Tahoma" panose="020B0604030504040204" pitchFamily="34" charset="0"/>
                      </a:rPr>
                      <a:t>МУ «Молодежный Центр»;.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baseline="0" dirty="0">
                        <a:latin typeface="Tahoma" panose="020B0604030504040204" pitchFamily="34" charset="0"/>
                      </a:rPr>
                      <a:t> </a:t>
                    </a:r>
                    <a:fld id="{B543D322-3849-4637-8FD6-0D970F18168E}" type="VALUE">
                      <a:rPr lang="ru-RU" sz="1013" b="1" i="0" baseline="0" smtClean="0">
                        <a:latin typeface="Tahoma" panose="020B0604030504040204" pitchFamily="34" charset="0"/>
                      </a:rPr>
                      <a:pPr>
                        <a:defRPr sz="1013" b="0" i="0" u="none" strike="noStrike" baseline="0">
                          <a:solidFill>
                            <a:srgbClr val="000000"/>
                          </a:solidFill>
                          <a:latin typeface="Tahoma" panose="020B0604030504040204" pitchFamily="34" charset="0"/>
                          <a:ea typeface="Tahoma"/>
                          <a:cs typeface="Tahoma"/>
                        </a:defRPr>
                      </a:pPr>
                      <a:t>[ЗНАЧЕНИЕ]</a:t>
                    </a:fld>
                    <a:r>
                      <a:rPr lang="ru-RU" sz="1013" b="1" i="0" baseline="0" dirty="0">
                        <a:latin typeface="Tahoma" panose="020B0604030504040204" pitchFamily="34" charset="0"/>
                      </a:rPr>
                      <a:t> тыс. руб.;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baseline="0" dirty="0">
                        <a:latin typeface="Tahoma" panose="020B0604030504040204" pitchFamily="34" charset="0"/>
                      </a:rPr>
                      <a:t>0,6%</a:t>
                    </a:r>
                  </a:p>
                </c:rich>
              </c:tx>
              <c:numFmt formatCode="\О\с\н\о\в\н\о\й" sourceLinked="0"/>
              <c:spPr>
                <a:noFill/>
                <a:ln w="1762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906836298240497"/>
                      <c:h val="0.2041649478796004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FC87-4AD2-96A2-8E9CE2BDEAE0}"/>
                </c:ext>
              </c:extLst>
            </c:dLbl>
            <c:dLbl>
              <c:idx val="7"/>
              <c:layout>
                <c:manualLayout>
                  <c:x val="-0.11533422037523088"/>
                  <c:y val="-2.0791265858779669E-2"/>
                </c:manualLayout>
              </c:layout>
              <c:tx>
                <c:rich>
                  <a:bodyPr/>
                  <a:lstStyle/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fld id="{DFD5BB96-80A4-4468-8CBA-1B2680B3A6AC}" type="CATEGORYNAME">
                      <a:rPr lang="ru-RU" sz="1013" b="1" i="0" baseline="0">
                        <a:latin typeface="Tahoma" panose="020B0604030504040204" pitchFamily="34" charset="0"/>
                      </a:rPr>
                      <a:pPr>
                        <a:defRPr sz="1013" b="0" i="0" u="none" strike="noStrike" baseline="0">
                          <a:solidFill>
                            <a:srgbClr val="000000"/>
                          </a:solidFill>
                          <a:latin typeface="Tahoma" panose="020B0604030504040204" pitchFamily="34" charset="0"/>
                          <a:ea typeface="Tahoma"/>
                          <a:cs typeface="Tahoma"/>
                        </a:defRPr>
                      </a:pPr>
                      <a:t>[ИМЯ КАТЕГОРИИ]</a:t>
                    </a:fld>
                    <a:r>
                      <a:rPr lang="ru-RU" sz="1013" b="1" i="0" baseline="0" dirty="0">
                        <a:latin typeface="Tahoma" panose="020B0604030504040204" pitchFamily="34" charset="0"/>
                      </a:rPr>
                      <a:t>;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baseline="0" dirty="0">
                        <a:latin typeface="Tahoma" panose="020B0604030504040204" pitchFamily="34" charset="0"/>
                      </a:rPr>
                      <a:t> </a:t>
                    </a:r>
                    <a:fld id="{52022892-75FF-4982-B410-9D90CEB188D5}" type="VALUE">
                      <a:rPr lang="ru-RU" sz="1013" b="1" i="0" baseline="0" smtClean="0">
                        <a:latin typeface="Tahoma" panose="020B0604030504040204" pitchFamily="34" charset="0"/>
                      </a:rPr>
                      <a:pPr>
                        <a:defRPr sz="1013" b="0" i="0" u="none" strike="noStrike" baseline="0">
                          <a:solidFill>
                            <a:srgbClr val="000000"/>
                          </a:solidFill>
                          <a:latin typeface="Tahoma" panose="020B0604030504040204" pitchFamily="34" charset="0"/>
                          <a:ea typeface="Tahoma"/>
                          <a:cs typeface="Tahoma"/>
                        </a:defRPr>
                      </a:pPr>
                      <a:t>[ЗНАЧЕНИЕ]</a:t>
                    </a:fld>
                    <a:r>
                      <a:rPr lang="ru-RU" sz="1013" b="1" i="0" baseline="0" dirty="0">
                        <a:latin typeface="Tahoma" panose="020B0604030504040204" pitchFamily="34" charset="0"/>
                      </a:rPr>
                      <a:t> тыс. руб.; </a:t>
                    </a:r>
                  </a:p>
                  <a:p>
                    <a:pPr>
                      <a:defRPr sz="1013" b="0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="1" i="0" baseline="0" dirty="0">
                        <a:latin typeface="Tahoma" panose="020B0604030504040204" pitchFamily="34" charset="0"/>
                      </a:rPr>
                      <a:t>2,2%</a:t>
                    </a:r>
                  </a:p>
                </c:rich>
              </c:tx>
              <c:numFmt formatCode="\О\с\н\о\в\н\о\й" sourceLinked="0"/>
              <c:spPr>
                <a:noFill/>
                <a:ln w="1762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94365214957216"/>
                      <c:h val="0.1797473479781863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FC87-4AD2-96A2-8E9CE2BDEAE0}"/>
                </c:ext>
              </c:extLst>
            </c:dLbl>
            <c:dLbl>
              <c:idx val="8"/>
              <c:layout>
                <c:manualLayout>
                  <c:x val="8.4104330708661412E-3"/>
                  <c:y val="-0.20497339461237313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13" b="1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fld id="{DF945F06-DAD0-4DF4-B80B-B5A7E04DD697}" type="CATEGORYNAME">
                      <a:rPr lang="ru-RU" sz="1013" baseline="0">
                        <a:latin typeface="Tahoma" panose="020B0604030504040204" pitchFamily="34" charset="0"/>
                      </a:rPr>
                      <a:pPr>
                        <a:defRPr sz="1013" b="1" i="0" u="none" strike="noStrike" baseline="0">
                          <a:solidFill>
                            <a:srgbClr val="000000"/>
                          </a:solidFill>
                          <a:latin typeface="Tahoma" panose="020B0604030504040204" pitchFamily="34" charset="0"/>
                          <a:ea typeface="Tahoma"/>
                          <a:cs typeface="Tahoma"/>
                        </a:defRPr>
                      </a:pPr>
                      <a:t>[ИМЯ КАТЕГОРИИ]</a:t>
                    </a:fld>
                    <a:r>
                      <a:rPr lang="ru-RU" sz="1013" baseline="0" dirty="0">
                        <a:latin typeface="Tahoma" panose="020B0604030504040204" pitchFamily="34" charset="0"/>
                      </a:rPr>
                      <a:t>;</a:t>
                    </a:r>
                  </a:p>
                  <a:p>
                    <a:pPr>
                      <a:defRPr sz="1013" b="1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aseline="0" dirty="0">
                        <a:latin typeface="Tahoma" panose="020B0604030504040204" pitchFamily="34" charset="0"/>
                      </a:rPr>
                      <a:t> </a:t>
                    </a:r>
                    <a:fld id="{D87EBA2A-4028-47E1-94FA-808EBFA8A9BD}" type="VALUE">
                      <a:rPr lang="ru-RU" sz="1013" baseline="0" smtClean="0">
                        <a:latin typeface="Tahoma" panose="020B0604030504040204" pitchFamily="34" charset="0"/>
                      </a:rPr>
                      <a:pPr>
                        <a:defRPr sz="1013" b="1" i="0" u="none" strike="noStrike" baseline="0">
                          <a:solidFill>
                            <a:srgbClr val="000000"/>
                          </a:solidFill>
                          <a:latin typeface="Tahoma" panose="020B0604030504040204" pitchFamily="34" charset="0"/>
                          <a:ea typeface="Tahoma"/>
                          <a:cs typeface="Tahoma"/>
                        </a:defRPr>
                      </a:pPr>
                      <a:t>[ЗНАЧЕНИЕ]</a:t>
                    </a:fld>
                    <a:r>
                      <a:rPr lang="ru-RU" sz="1013" baseline="0" dirty="0">
                        <a:latin typeface="Tahoma" panose="020B0604030504040204" pitchFamily="34" charset="0"/>
                      </a:rPr>
                      <a:t> тыс. руб.; </a:t>
                    </a:r>
                  </a:p>
                  <a:p>
                    <a:pPr>
                      <a:defRPr sz="1013" b="1" i="0" u="none" strike="noStrike" baseline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/>
                        <a:cs typeface="Tahoma"/>
                      </a:defRPr>
                    </a:pPr>
                    <a:r>
                      <a:rPr lang="ru-RU" sz="1013" baseline="0" dirty="0">
                        <a:latin typeface="Tahoma" panose="020B0604030504040204" pitchFamily="34" charset="0"/>
                      </a:rPr>
                      <a:t>29,7%</a:t>
                    </a:r>
                  </a:p>
                </c:rich>
              </c:tx>
              <c:numFmt formatCode="\О\с\н\о\в\н\о\й" sourceLinked="0"/>
              <c:spPr>
                <a:noFill/>
                <a:ln w="1762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098556430446191"/>
                      <c:h val="0.1362601540186867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FC87-4AD2-96A2-8E9CE2BDEAE0}"/>
                </c:ext>
              </c:extLst>
            </c:dLbl>
            <c:numFmt formatCode="\О\с\н\о\в\н\о\й" sourceLinked="0"/>
            <c:spPr>
              <a:noFill/>
              <a:ln w="1762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13" b="1" i="0" u="none" strike="noStrike" baseline="0">
                    <a:solidFill>
                      <a:srgbClr val="000000"/>
                    </a:solidFill>
                    <a:latin typeface="Tahoma" panose="020B0604030504040204" pitchFamily="34" charset="0"/>
                    <a:ea typeface="Tahoma"/>
                    <a:cs typeface="Tahoma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Sheet1!$B$1:$J$1</c:f>
              <c:strCache>
                <c:ptCount val="9"/>
                <c:pt idx="0">
                  <c:v>Дошкольные образовательные организации</c:v>
                </c:pt>
                <c:pt idx="1">
                  <c:v>Проектирование и строительство здания детского сада на 280 мест по пр. Мира, д. 24а</c:v>
                </c:pt>
                <c:pt idx="2">
                  <c:v>Проектирование и строительство детского сада на 220 мест в г. Котласе</c:v>
                </c:pt>
                <c:pt idx="3">
                  <c:v>Проектирование и строительство школы на 860 мест в г. Котласе</c:v>
                </c:pt>
                <c:pt idx="4">
                  <c:v>Прочие учреждения образования</c:v>
                </c:pt>
                <c:pt idx="5">
                  <c:v>Организации дополнительного образования</c:v>
                </c:pt>
                <c:pt idx="6">
                  <c:v>МУ
"Молодежний центр"</c:v>
                </c:pt>
                <c:pt idx="7">
                  <c:v>Прочие расходы</c:v>
                </c:pt>
                <c:pt idx="8">
                  <c:v>Общеобразовательные организации</c:v>
                </c:pt>
              </c:strCache>
            </c:strRef>
          </c:cat>
          <c:val>
            <c:numRef>
              <c:f>Sheet1!$B$2:$J$2</c:f>
              <c:numCache>
                <c:formatCode>#\ ##0.0</c:formatCode>
                <c:ptCount val="9"/>
                <c:pt idx="0">
                  <c:v>626723.19999999995</c:v>
                </c:pt>
                <c:pt idx="1">
                  <c:v>26242.6</c:v>
                </c:pt>
                <c:pt idx="2">
                  <c:v>207337.60000000001</c:v>
                </c:pt>
                <c:pt idx="3">
                  <c:v>302517</c:v>
                </c:pt>
                <c:pt idx="4">
                  <c:v>20495</c:v>
                </c:pt>
                <c:pt idx="5">
                  <c:v>112311.5</c:v>
                </c:pt>
                <c:pt idx="6">
                  <c:v>10995.8</c:v>
                </c:pt>
                <c:pt idx="7">
                  <c:v>42673.9</c:v>
                </c:pt>
                <c:pt idx="8">
                  <c:v>570088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C87-4AD2-96A2-8E9CE2BDEAE0}"/>
            </c:ext>
          </c:extLst>
        </c:ser>
        <c:dLbls>
          <c:showLegendKey val="0"/>
          <c:showVal val="1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389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838" b="0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333333333333343E-2"/>
          <c:y val="0.18623481781376541"/>
          <c:w val="0.82754629629629661"/>
          <c:h val="0.57489878542510164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 w="12537">
              <a:solidFill>
                <a:schemeClr val="tx1"/>
              </a:solidFill>
              <a:prstDash val="solid"/>
            </a:ln>
          </c:spPr>
          <c:explosion val="11"/>
          <c:dPt>
            <c:idx val="0"/>
            <c:bubble3D val="0"/>
            <c:spPr>
              <a:solidFill>
                <a:srgbClr val="0000FF"/>
              </a:solidFill>
              <a:ln w="12537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5D09-4C8E-931D-525EAA6BAC64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2537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5D09-4C8E-931D-525EAA6BAC64}"/>
              </c:ext>
            </c:extLst>
          </c:dPt>
          <c:dPt>
            <c:idx val="2"/>
            <c:bubble3D val="0"/>
            <c:spPr>
              <a:solidFill>
                <a:srgbClr val="00FFFF"/>
              </a:solidFill>
              <a:ln w="12537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5D09-4C8E-931D-525EAA6BAC64}"/>
              </c:ext>
            </c:extLst>
          </c:dPt>
          <c:dPt>
            <c:idx val="3"/>
            <c:bubble3D val="0"/>
            <c:spPr>
              <a:solidFill>
                <a:srgbClr val="00FF00"/>
              </a:solidFill>
              <a:ln w="12537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5D09-4C8E-931D-525EAA6BAC64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 w="12537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5D09-4C8E-931D-525EAA6BAC64}"/>
              </c:ext>
            </c:extLst>
          </c:dPt>
          <c:dLbls>
            <c:dLbl>
              <c:idx val="0"/>
              <c:layout>
                <c:manualLayout>
                  <c:x val="-6.2449375646226137E-2"/>
                  <c:y val="-0.21175053757304854"/>
                </c:manualLayout>
              </c:layout>
              <c:tx>
                <c:rich>
                  <a:bodyPr/>
                  <a:lstStyle/>
                  <a:p>
                    <a:pPr>
                      <a:defRPr sz="1013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 dirty="0"/>
                      <a:t>МУК «КДК МО «Котлас»
59 401,1 тыс. руб. 
34,6 % </a:t>
                    </a:r>
                  </a:p>
                </c:rich>
              </c:tx>
              <c:spPr>
                <a:noFill/>
                <a:ln w="2507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5D09-4C8E-931D-525EAA6BAC64}"/>
                </c:ext>
              </c:extLst>
            </c:dLbl>
            <c:dLbl>
              <c:idx val="1"/>
              <c:layout>
                <c:manualLayout>
                  <c:x val="2.5584556988244474E-2"/>
                  <c:y val="9.0343422980607727E-2"/>
                </c:manualLayout>
              </c:layout>
              <c:tx>
                <c:rich>
                  <a:bodyPr/>
                  <a:lstStyle/>
                  <a:p>
                    <a:pPr>
                      <a:defRPr sz="1013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 dirty="0"/>
                      <a:t>МУК "Котласский краеведческий музей" 
12 834,7 тыс. руб. 
7,5 %</a:t>
                    </a:r>
                  </a:p>
                </c:rich>
              </c:tx>
              <c:spPr>
                <a:noFill/>
                <a:ln w="2507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D09-4C8E-931D-525EAA6BAC64}"/>
                </c:ext>
              </c:extLst>
            </c:dLbl>
            <c:dLbl>
              <c:idx val="2"/>
              <c:layout>
                <c:manualLayout>
                  <c:x val="-8.2902951292899568E-3"/>
                  <c:y val="0.13777348270167078"/>
                </c:manualLayout>
              </c:layout>
              <c:tx>
                <c:rich>
                  <a:bodyPr/>
                  <a:lstStyle/>
                  <a:p>
                    <a:pPr>
                      <a:defRPr sz="1013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 dirty="0"/>
                      <a:t>МУК "</a:t>
                    </a:r>
                    <a:r>
                      <a:rPr lang="ru-RU" dirty="0" err="1"/>
                      <a:t>Котласская</a:t>
                    </a:r>
                    <a:r>
                      <a:rPr lang="ru-RU" dirty="0"/>
                      <a:t> ЦБС" 
34 381,2 тыс. руб. 
20,0 %</a:t>
                    </a:r>
                  </a:p>
                </c:rich>
              </c:tx>
              <c:spPr>
                <a:noFill/>
                <a:ln w="2507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5D09-4C8E-931D-525EAA6BAC64}"/>
                </c:ext>
              </c:extLst>
            </c:dLbl>
            <c:dLbl>
              <c:idx val="3"/>
              <c:layout>
                <c:manualLayout>
                  <c:x val="1.9489700151117475E-2"/>
                  <c:y val="-0.32605501629830114"/>
                </c:manualLayout>
              </c:layout>
              <c:tx>
                <c:rich>
                  <a:bodyPr/>
                  <a:lstStyle/>
                  <a:p>
                    <a:pPr>
                      <a:defRPr sz="11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 dirty="0"/>
                      <a:t>МУК "</a:t>
                    </a:r>
                    <a:r>
                      <a:rPr lang="ru-RU" dirty="0" err="1"/>
                      <a:t>Котласский</a:t>
                    </a:r>
                    <a:r>
                      <a:rPr lang="ru-RU" dirty="0"/>
                      <a:t> драматический </a:t>
                    </a:r>
                  </a:p>
                  <a:p>
                    <a:pPr>
                      <a:defRPr sz="11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 dirty="0"/>
                      <a:t>театр"
37 886,1тыс. руб. 
22,1 %</a:t>
                    </a:r>
                  </a:p>
                </c:rich>
              </c:tx>
              <c:spPr>
                <a:noFill/>
                <a:ln w="2507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5D09-4C8E-931D-525EAA6BAC64}"/>
                </c:ext>
              </c:extLst>
            </c:dLbl>
            <c:dLbl>
              <c:idx val="4"/>
              <c:layout>
                <c:manualLayout>
                  <c:x val="4.0846059621407693E-2"/>
                  <c:y val="-4.9316657028362416E-2"/>
                </c:manualLayout>
              </c:layout>
              <c:tx>
                <c:rich>
                  <a:bodyPr/>
                  <a:lstStyle/>
                  <a:p>
                    <a:pPr>
                      <a:defRPr sz="1013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 dirty="0"/>
                      <a:t>Прочие 
27</a:t>
                    </a:r>
                    <a:r>
                      <a:rPr lang="ru-RU" baseline="0" dirty="0"/>
                      <a:t> 171,3 </a:t>
                    </a:r>
                    <a:r>
                      <a:rPr lang="ru-RU" dirty="0"/>
                      <a:t>тыс. руб. 
15,8%</a:t>
                    </a:r>
                  </a:p>
                </c:rich>
              </c:tx>
              <c:spPr>
                <a:noFill/>
                <a:ln w="2507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5D09-4C8E-931D-525EAA6BAC64}"/>
                </c:ext>
              </c:extLst>
            </c:dLbl>
            <c:numFmt formatCode="0%" sourceLinked="0"/>
            <c:spPr>
              <a:noFill/>
              <a:ln w="25073">
                <a:noFill/>
              </a:ln>
            </c:spPr>
            <c:txPr>
              <a:bodyPr/>
              <a:lstStyle/>
              <a:p>
                <a:pPr>
                  <a:defRPr sz="1013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МУК "КДК" МО "Котлас"</c:v>
                </c:pt>
                <c:pt idx="1">
                  <c:v>МУК "Котласский краеведческий музей"</c:v>
                </c:pt>
                <c:pt idx="2">
                  <c:v>МУК "Котласский ЦБС"</c:v>
                </c:pt>
                <c:pt idx="3">
                  <c:v>МУК "Котласский драматический театр"</c:v>
                </c:pt>
                <c:pt idx="4">
                  <c:v>Прочие</c:v>
                </c:pt>
              </c:strCache>
            </c:strRef>
          </c:cat>
          <c:val>
            <c:numRef>
              <c:f>Sheet1!$B$2:$F$2</c:f>
              <c:numCache>
                <c:formatCode>#,##0.0</c:formatCode>
                <c:ptCount val="5"/>
                <c:pt idx="0" formatCode="General">
                  <c:v>59401.1</c:v>
                </c:pt>
                <c:pt idx="1">
                  <c:v>12834.7</c:v>
                </c:pt>
                <c:pt idx="2">
                  <c:v>34381.199999999997</c:v>
                </c:pt>
                <c:pt idx="3">
                  <c:v>37886.1</c:v>
                </c:pt>
                <c:pt idx="4">
                  <c:v>27171.3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D09-4C8E-931D-525EAA6BAC64}"/>
            </c:ext>
          </c:extLst>
        </c:ser>
        <c:dLbls>
          <c:showLegendKey val="0"/>
          <c:showVal val="1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395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119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7"/>
            <c:spPr>
              <a:solidFill>
                <a:srgbClr val="485EBC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7843-4751-ACD1-B59B16D774BA}"/>
              </c:ext>
            </c:extLst>
          </c:dPt>
          <c:dPt>
            <c:idx val="1"/>
            <c:bubble3D val="0"/>
            <c:explosion val="24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843-4751-ACD1-B59B16D774BA}"/>
              </c:ext>
            </c:extLst>
          </c:dPt>
          <c:dPt>
            <c:idx val="2"/>
            <c:bubble3D val="0"/>
            <c:explosion val="28"/>
            <c:spPr>
              <a:solidFill>
                <a:srgbClr val="CC339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7843-4751-ACD1-B59B16D774BA}"/>
              </c:ext>
            </c:extLst>
          </c:dPt>
          <c:dPt>
            <c:idx val="3"/>
            <c:bubble3D val="0"/>
            <c:explosion val="6"/>
            <c:spPr>
              <a:solidFill>
                <a:srgbClr val="33CC3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843-4751-ACD1-B59B16D774BA}"/>
              </c:ext>
            </c:extLst>
          </c:dPt>
          <c:dPt>
            <c:idx val="4"/>
            <c:bubble3D val="0"/>
            <c:explosion val="15"/>
            <c:spPr>
              <a:solidFill>
                <a:srgbClr val="FF99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843-4751-ACD1-B59B16D774BA}"/>
              </c:ext>
            </c:extLst>
          </c:dPt>
          <c:dLbls>
            <c:dLbl>
              <c:idx val="0"/>
              <c:layout>
                <c:manualLayout>
                  <c:x val="-6.787266233457474E-3"/>
                  <c:y val="-0.219646740178988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3A6AC170-C82F-486D-A2F7-D6533FE6C825}" type="CATEGORYNAME">
                      <a:rPr lang="ru-RU" sz="1000" b="1" baseline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0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[ИМЯ КАТЕГОРИИ]</a:t>
                    </a:fld>
                    <a:r>
                      <a:rPr lang="ru-RU" sz="1000" b="1" baseline="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;  90 639,1 тыс. руб.</a:t>
                    </a:r>
                  </a:p>
                  <a:p>
                    <a:pPr>
                      <a:defRPr sz="1000" b="1"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fld id="{862A610A-4C39-4DD8-AFFC-E49123F72041}" type="PERCENTAGE">
                      <a:rPr lang="ru-RU" sz="1000" b="1" baseline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0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[ПРОЦЕНТ]</a:t>
                    </a:fld>
                    <a:endParaRPr lang="ru-RU"/>
                  </a:p>
                </c:rich>
              </c:tx>
              <c:spPr>
                <a:solidFill>
                  <a:prstClr val="white">
                    <a:alpha val="0"/>
                  </a:prst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borderCallout1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7843-4751-ACD1-B59B16D774BA}"/>
                </c:ext>
              </c:extLst>
            </c:dLbl>
            <c:dLbl>
              <c:idx val="1"/>
              <c:layout>
                <c:manualLayout>
                  <c:x val="0.27796922856573297"/>
                  <c:y val="-1.980007382153507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CB03388A-B2D1-4392-8E70-F556DA3B6BF9}" type="CATEGORYNAME">
                      <a:rPr lang="ru-RU" sz="1000" baseline="0" dirty="0"/>
                      <a:pPr>
                        <a:defRPr sz="10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; 19 228,3</a:t>
                    </a:r>
                  </a:p>
                  <a:p>
                    <a:pPr>
                      <a:defRPr sz="1000" b="1"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ru-RU" sz="1000" baseline="0" dirty="0"/>
                      <a:t> тыс. руб.</a:t>
                    </a:r>
                  </a:p>
                  <a:p>
                    <a:pPr>
                      <a:defRPr sz="1000" b="1"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ru-RU" sz="1000" baseline="0" dirty="0"/>
                      <a:t> </a:t>
                    </a:r>
                    <a:fld id="{3FF92DFF-1621-4E29-B8A8-87D662C17E96}" type="PERCENTAGE">
                      <a:rPr lang="ru-RU" sz="1000" baseline="0" dirty="0"/>
                      <a:pPr>
                        <a:defRPr sz="10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[ПРОЦЕНТ]</a:t>
                    </a:fld>
                    <a:endParaRPr lang="ru-RU" sz="1000" baseline="0" dirty="0"/>
                  </a:p>
                </c:rich>
              </c:tx>
              <c:spPr>
                <a:solidFill>
                  <a:prstClr val="white">
                    <a:alpha val="0"/>
                  </a:prst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borderCallout1">
                      <a:avLst>
                        <a:gd name="adj1" fmla="val 18750"/>
                        <a:gd name="adj2" fmla="val -8333"/>
                        <a:gd name="adj3" fmla="val 27094"/>
                        <a:gd name="adj4" fmla="val -12816"/>
                      </a:avLst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843-4751-ACD1-B59B16D774BA}"/>
                </c:ext>
              </c:extLst>
            </c:dLbl>
            <c:dLbl>
              <c:idx val="2"/>
              <c:layout>
                <c:manualLayout>
                  <c:x val="-4.7533525177231417E-2"/>
                  <c:y val="1.119805030481622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CB50314F-52F5-4DA4-8168-78DB16F3D262}" type="CATEGORYNAME">
                      <a:rPr lang="ru-RU"/>
                      <a:pPr>
                        <a:defRPr sz="10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;  2154,4 тыс. руб. </a:t>
                    </a:r>
                  </a:p>
                  <a:p>
                    <a:pPr>
                      <a:defRPr sz="1000" b="1"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ru-RU" baseline="0" dirty="0"/>
                      <a:t> </a:t>
                    </a:r>
                    <a:fld id="{5119D89F-52BA-42AA-82C0-4BFC4F6048BB}" type="PERCENTAGE">
                      <a:rPr lang="ru-RU" baseline="0"/>
                      <a:pPr>
                        <a:defRPr sz="10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prstClr val="white">
                    <a:alpha val="0"/>
                  </a:prst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borderCallout1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7843-4751-ACD1-B59B16D774BA}"/>
                </c:ext>
              </c:extLst>
            </c:dLbl>
            <c:dLbl>
              <c:idx val="3"/>
              <c:layout>
                <c:manualLayout>
                  <c:x val="1.3122122761962094E-2"/>
                  <c:y val="9.599748385744839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75D7943C-B496-41D1-8D42-82AFA108A361}" type="CATEGORYNAME">
                      <a:rPr lang="ru-RU"/>
                      <a:pPr>
                        <a:defRPr sz="10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;       45 230,8 тыс. руб. </a:t>
                    </a:r>
                  </a:p>
                  <a:p>
                    <a:pPr>
                      <a:defRPr sz="1000" b="1"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ru-RU" baseline="0" dirty="0"/>
                      <a:t> </a:t>
                    </a:r>
                    <a:fld id="{48E32C31-C813-4935-868B-C575D8F8D7A2}" type="PERCENTAGE">
                      <a:rPr lang="ru-RU" baseline="0"/>
                      <a:pPr>
                        <a:defRPr sz="10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prstClr val="white">
                    <a:alpha val="0"/>
                  </a:prst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borderCallout1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9384504310787115"/>
                      <c:h val="0.1307480385777241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843-4751-ACD1-B59B16D774BA}"/>
                </c:ext>
              </c:extLst>
            </c:dLbl>
            <c:dLbl>
              <c:idx val="4"/>
              <c:layout>
                <c:manualLayout>
                  <c:x val="-4.0102086471698217E-2"/>
                  <c:y val="-1.250349321460498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9AF2A091-E051-4DEB-A502-DDE8A1BD5B99}" type="CATEGORYNAME">
                      <a:rPr lang="ru-RU"/>
                      <a:pPr>
                        <a:defRPr sz="10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; 50 136,8</a:t>
                    </a:r>
                  </a:p>
                  <a:p>
                    <a:pPr>
                      <a:defRPr sz="1000" b="1"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ru-RU" baseline="0" dirty="0"/>
                      <a:t> тыс. руб. </a:t>
                    </a:r>
                  </a:p>
                  <a:p>
                    <a:pPr>
                      <a:defRPr sz="1000" b="1"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ru-RU" baseline="0" dirty="0"/>
                      <a:t> </a:t>
                    </a:r>
                    <a:fld id="{46E2672C-5263-4034-AB4B-365CC8571EBD}" type="PERCENTAGE">
                      <a:rPr lang="ru-RU" baseline="0"/>
                      <a:pPr>
                        <a:defRPr sz="10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xfrm>
                  <a:off x="38206" y="277595"/>
                  <a:ext cx="1571008" cy="833903"/>
                </a:xfrm>
                <a:solidFill>
                  <a:prstClr val="white">
                    <a:alpha val="0"/>
                  </a:prst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2389186206393327"/>
                      <c:h val="0.1838208453029028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843-4751-ACD1-B59B16D774BA}"/>
                </c:ext>
              </c:extLst>
            </c:dLbl>
            <c:spPr>
              <a:solidFill>
                <a:prstClr val="white">
                  <a:alpha val="0"/>
                </a:prst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borderCallout1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Лист1!$A$2:$A$6</c:f>
              <c:strCache>
                <c:ptCount val="5"/>
                <c:pt idx="0">
                  <c:v>Содержание дорог</c:v>
                </c:pt>
                <c:pt idx="1">
                  <c:v>Повышение безопасности дорожного движения</c:v>
                </c:pt>
                <c:pt idx="2">
                  <c:v>Прочие мероприятия</c:v>
                </c:pt>
                <c:pt idx="3">
                  <c:v>Ремонт дорог</c:v>
                </c:pt>
                <c:pt idx="4">
                  <c:v>Проектирование и строительство дорог, тротуаров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90639.1</c:v>
                </c:pt>
                <c:pt idx="1">
                  <c:v>19228.3</c:v>
                </c:pt>
                <c:pt idx="2">
                  <c:v>2154.4</c:v>
                </c:pt>
                <c:pt idx="3">
                  <c:v>45230.8</c:v>
                </c:pt>
                <c:pt idx="4">
                  <c:v>50136.800000000003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43-4751-ACD1-B59B16D774B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5988-4B33-B9A9-8F57A144A9F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5988-4B33-B9A9-8F57A144A9F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5988-4B33-B9A9-8F57A144A9F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5988-4B33-B9A9-8F57A144A9F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5988-4B33-B9A9-8F57A144A9F6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Лист1!$A$2:$A$6</c:f>
              <c:strCache>
                <c:ptCount val="5"/>
                <c:pt idx="0">
                  <c:v>Содержание дорог</c:v>
                </c:pt>
                <c:pt idx="1">
                  <c:v>Повышение безопасности дорожного движения</c:v>
                </c:pt>
                <c:pt idx="2">
                  <c:v>Прочие мероприятия</c:v>
                </c:pt>
                <c:pt idx="3">
                  <c:v>Ремонт дорог</c:v>
                </c:pt>
                <c:pt idx="4">
                  <c:v>Проектирование и строительство дорог, тротуаров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471.38384568578607</c:v>
                </c:pt>
                <c:pt idx="1">
                  <c:v>892.51299665800218</c:v>
                </c:pt>
                <c:pt idx="2">
                  <c:v>4.7631260114789038</c:v>
                </c:pt>
                <c:pt idx="3">
                  <c:v>90.214772382760771</c:v>
                </c:pt>
                <c:pt idx="4">
                  <c:v>24.175198925306695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43-4751-ACD1-B59B16D774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0.17752</cdr:x>
      <cdr:y>0.39874</cdr:y>
    </cdr:from>
    <cdr:to>
      <cdr:x>0.2677</cdr:x>
      <cdr:y>0.47472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A7634E79-7065-4758-9BC6-644839299DEB}"/>
            </a:ext>
          </a:extLst>
        </cdr:cNvPr>
        <cdr:cNvSpPr txBox="1"/>
      </cdr:nvSpPr>
      <cdr:spPr>
        <a:xfrm xmlns:a="http://schemas.openxmlformats.org/drawingml/2006/main" rot="19420902">
          <a:off x="1460939" y="1462401"/>
          <a:ext cx="742146" cy="2786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+ 1,4%</a:t>
          </a:r>
        </a:p>
      </cdr:txBody>
    </cdr:sp>
  </cdr:relSizeAnchor>
  <cdr:relSizeAnchor xmlns:cdr="http://schemas.openxmlformats.org/drawingml/2006/chartDrawing">
    <cdr:from>
      <cdr:x>0.58707</cdr:x>
      <cdr:y>0.15929</cdr:y>
    </cdr:from>
    <cdr:to>
      <cdr:x>0.69212</cdr:x>
      <cdr:y>0.23527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319DFBCB-8636-434F-88D9-7F777A104CD9}"/>
            </a:ext>
          </a:extLst>
        </cdr:cNvPr>
        <cdr:cNvSpPr txBox="1"/>
      </cdr:nvSpPr>
      <cdr:spPr>
        <a:xfrm xmlns:a="http://schemas.openxmlformats.org/drawingml/2006/main" rot="18928886">
          <a:off x="4831367" y="584186"/>
          <a:ext cx="864520" cy="2786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+ 49,6%</a:t>
          </a:r>
        </a:p>
      </cdr:txBody>
    </cdr:sp>
  </cdr:relSizeAnchor>
  <cdr:relSizeAnchor xmlns:cdr="http://schemas.openxmlformats.org/drawingml/2006/chartDrawing">
    <cdr:from>
      <cdr:x>0.40246</cdr:x>
      <cdr:y>0.48354</cdr:y>
    </cdr:from>
    <cdr:to>
      <cdr:x>0.49057</cdr:x>
      <cdr:y>0.56208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A08AF778-C86B-4357-BD76-CAE8F5B8B8DC}"/>
            </a:ext>
          </a:extLst>
        </cdr:cNvPr>
        <cdr:cNvSpPr txBox="1"/>
      </cdr:nvSpPr>
      <cdr:spPr>
        <a:xfrm xmlns:a="http://schemas.openxmlformats.org/drawingml/2006/main" rot="19198240">
          <a:off x="3312048" y="1773421"/>
          <a:ext cx="725110" cy="288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- 3,7%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>
            <a:extLst>
              <a:ext uri="{FF2B5EF4-FFF2-40B4-BE49-F238E27FC236}">
                <a16:creationId xmlns:a16="http://schemas.microsoft.com/office/drawing/2014/main" id="{33ECA9AE-7F42-4770-B1AE-C3B8DC8F504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086" cy="49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7" tIns="46042" rIns="92077" bIns="46042" numCol="1" anchor="t" anchorCtr="0" compatLnSpc="1">
            <a:prstTxWarp prst="textNoShape">
              <a:avLst/>
            </a:prstTxWarp>
          </a:bodyPr>
          <a:lstStyle>
            <a:lvl1pPr algn="l" defTabSz="92187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8051" name="Rectangle 3">
            <a:extLst>
              <a:ext uri="{FF2B5EF4-FFF2-40B4-BE49-F238E27FC236}">
                <a16:creationId xmlns:a16="http://schemas.microsoft.com/office/drawing/2014/main" id="{45041AE2-46D1-451F-BC42-8D8E0F1451D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4086" cy="49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7" tIns="46042" rIns="92077" bIns="46042" numCol="1" anchor="t" anchorCtr="0" compatLnSpc="1">
            <a:prstTxWarp prst="textNoShape">
              <a:avLst/>
            </a:prstTxWarp>
          </a:bodyPr>
          <a:lstStyle>
            <a:lvl1pPr algn="r" defTabSz="92187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5D6A2B2D-2831-4257-ABCA-72672ABCE09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2950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8053" name="Rectangle 5">
            <a:extLst>
              <a:ext uri="{FF2B5EF4-FFF2-40B4-BE49-F238E27FC236}">
                <a16:creationId xmlns:a16="http://schemas.microsoft.com/office/drawing/2014/main" id="{E911A52A-F345-46B3-BB09-2AC91F7FA5D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7692"/>
            <a:ext cx="5438140" cy="4468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7" tIns="46042" rIns="92077" bIns="460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258054" name="Rectangle 6">
            <a:extLst>
              <a:ext uri="{FF2B5EF4-FFF2-40B4-BE49-F238E27FC236}">
                <a16:creationId xmlns:a16="http://schemas.microsoft.com/office/drawing/2014/main" id="{4BD03B52-1FEA-4AD5-8B06-7FA1C54733E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629"/>
            <a:ext cx="2944086" cy="49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7" tIns="46042" rIns="92077" bIns="46042" numCol="1" anchor="b" anchorCtr="0" compatLnSpc="1">
            <a:prstTxWarp prst="textNoShape">
              <a:avLst/>
            </a:prstTxWarp>
          </a:bodyPr>
          <a:lstStyle>
            <a:lvl1pPr algn="l" defTabSz="92187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8055" name="Rectangle 7">
            <a:extLst>
              <a:ext uri="{FF2B5EF4-FFF2-40B4-BE49-F238E27FC236}">
                <a16:creationId xmlns:a16="http://schemas.microsoft.com/office/drawing/2014/main" id="{71E03FA7-A186-4BE8-9835-9B06C18C19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629"/>
            <a:ext cx="2944086" cy="49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7" tIns="46042" rIns="92077" bIns="46042" numCol="1" anchor="b" anchorCtr="0" compatLnSpc="1">
            <a:prstTxWarp prst="textNoShape">
              <a:avLst/>
            </a:prstTxWarp>
          </a:bodyPr>
          <a:lstStyle>
            <a:lvl1pPr algn="r" defTabSz="921163">
              <a:defRPr sz="1200"/>
            </a:lvl1pPr>
          </a:lstStyle>
          <a:p>
            <a:fld id="{4D32D64D-BFF9-4933-AFC0-A6F3DC78290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05E3A08-C7C0-4D4B-A7E3-9BD396222A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CF8D6609-7CD6-4A19-B777-442D818645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53A9C371-3A86-4343-9E21-6C96B8363C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58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458" indent="-284407" defTabSz="91958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7628" indent="-227526" defTabSz="91958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2679" indent="-227526" defTabSz="91958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7730" indent="-227526" defTabSz="91958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2781" indent="-227526" algn="ctr" defTabSz="91958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7833" indent="-227526" algn="ctr" defTabSz="91958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2884" indent="-227526" algn="ctr" defTabSz="91958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7935" indent="-227526" algn="ctr" defTabSz="91958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F2860B2-75C9-4399-8BF7-B6CFECB7C39F}" type="slidenum">
              <a:rPr lang="ru-RU" altLang="ru-RU" sz="1200"/>
              <a:pPr eaLnBrk="1" hangingPunct="1"/>
              <a:t>2</a:t>
            </a:fld>
            <a:endParaRPr lang="ru-RU" altLang="ru-RU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F3E8949F-B7F5-4183-8F94-3E9C36F530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25E8F9DC-7891-47E2-82A1-06D0C05D44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32D64D-BFF9-4933-AFC0-A6F3DC782907}" type="slidenum">
              <a:rPr lang="ru-RU" altLang="ru-RU" smtClean="0"/>
              <a:pPr/>
              <a:t>17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5702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A87279-B480-40F2-B7E9-F747C601BA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DB83CA9-F4B8-4871-8F2A-6F229CAF11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8096C3E-7C19-4CD4-BDC0-79F5013D7F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92E555-7D9C-4903-9BD4-E415101EAC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261899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777F23-207D-4706-A86C-98D8418728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1828AD-BECD-441E-8276-52C9788652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C6FECB-132C-4A1B-838C-FE836276E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06A5F1-628B-4F70-9CB6-3653B366C7F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69818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C04D6D-7595-4658-A804-BA538691BC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7B4060-3D3C-427B-B9F3-CF666510A0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850305-C8D4-43F9-8B7C-CE1F86AAE0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AD0BE2-AD62-4418-AC7A-4E7008BF81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376089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3441F1-CF21-4D3B-93C9-39EFA4621E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A12407-F7E4-4D10-A910-E2541F0F65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E4F22D-A8F7-45B7-9668-0C361E72CB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3B03D4-0144-4E1F-ADE0-951B6EFB88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732817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BC444B-CA27-4A33-BEA6-0213FA87B6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BE4799-D3E1-4125-B7E7-9720B876E2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2C9964-EB64-4E17-8658-2A8A04BB21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03394-398B-4186-A0FE-19082853C0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009729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82CDD0-181C-436F-B40E-BD050421D3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193657-4CB6-4C8F-814E-B2182F4448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0F69AB-3596-44B9-9CD4-2BE54D194F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C3ED38-686F-4285-98CB-301C4B5EE1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399704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228B81-A754-411E-B882-4D0552411B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C7B27F2-DB2C-49C3-92E9-188F6B49FC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B04AD8-6AD6-4245-99CF-EE21064B54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102C28-9964-4C64-BA1F-4262864BE5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558842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2C74F8-E69C-49BE-B3F3-07B9111BE1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AC8B03-F97D-42A7-BA39-0898CCC185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1490A4-0D00-4315-8CEA-096A22C304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0549F3-FCD8-422B-940F-A963538CD1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383960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85D03AF-0656-49EA-B3DD-2DC62AA63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BF51098-1314-4A33-AD31-CC6AC50929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D6D93E5-8CDB-4BFE-859A-CE3B016F65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7D44DC-8471-4C6E-8D1A-8D3435484E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782337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5CD8E8D-A244-4657-B9BB-63B7F20BC2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96D7014-0637-4F49-B378-B71CA402F9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1BE0A06-EBFF-43B4-988B-1887DF5914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AA2FE6-05C3-47F2-8849-E54C426324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009320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3FD7C41-7770-4808-8AFC-AE8B25D333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02D3F9D-FC7C-4EBB-8E79-BC9EA62EC7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3648537-7230-4E87-B8CB-4515FCCFDA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BD6B6-E947-471D-B77F-BD37190E4A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994393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CA26F9-BF9A-4437-817C-C98ADDC359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38EE2E-01B6-4388-8624-8EF5DEDDF6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07316A-EE69-49C9-9A31-6FC7921769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53714-F34E-451C-889C-6AB57EF91B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314183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2B56D1-B47C-4B55-8D1E-1C65826ACD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92276E-E153-429E-AC9A-B494E82C9C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E68F00-8892-410E-9FDB-2F714726D9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3E3DA5-C72A-4F9C-9E58-529AC75DB1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283627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50000">
              <a:schemeClr val="bg1"/>
            </a:gs>
            <a:gs pos="100000">
              <a:srgbClr val="CC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2FC2824-51B6-48C0-AAB7-F96E54DA3A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1D101F4-7509-4B48-88CD-474B3DF5B2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87044" name="Rectangle 4">
            <a:extLst>
              <a:ext uri="{FF2B5EF4-FFF2-40B4-BE49-F238E27FC236}">
                <a16:creationId xmlns:a16="http://schemas.microsoft.com/office/drawing/2014/main" id="{EFF61C20-341A-47D0-8BE5-6FB4919296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045" name="Rectangle 5">
            <a:extLst>
              <a:ext uri="{FF2B5EF4-FFF2-40B4-BE49-F238E27FC236}">
                <a16:creationId xmlns:a16="http://schemas.microsoft.com/office/drawing/2014/main" id="{E2300227-0FD1-4D38-A305-12E8083966C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046" name="Rectangle 6">
            <a:extLst>
              <a:ext uri="{FF2B5EF4-FFF2-40B4-BE49-F238E27FC236}">
                <a16:creationId xmlns:a16="http://schemas.microsoft.com/office/drawing/2014/main" id="{9BAFB546-DCE4-4E60-9B91-B545FC8784E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621C98E-67E6-4554-B7AF-E9D50D15939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PowerPoint_Slide.sldx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package" Target="../embeddings/Microsoft_PowerPoint_Slide11.sldx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>
            <a:extLst>
              <a:ext uri="{FF2B5EF4-FFF2-40B4-BE49-F238E27FC236}">
                <a16:creationId xmlns:a16="http://schemas.microsoft.com/office/drawing/2014/main" id="{5BC9CD40-294F-4DDA-8C7E-D7CD660F0E3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4000" b="1" dirty="0">
                <a:solidFill>
                  <a:srgbClr val="000099"/>
                </a:solidFill>
                <a:latin typeface="Times New Roman" pitchFamily="18" charset="0"/>
              </a:rPr>
              <a:t>БЮДЖЕТ ДЛЯ ГРАЖДАН</a:t>
            </a: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ru-RU" sz="2800" b="1" dirty="0">
                <a:solidFill>
                  <a:srgbClr val="000099"/>
                </a:solidFill>
                <a:latin typeface="Times New Roman" pitchFamily="18" charset="0"/>
              </a:rPr>
              <a:t>на основе проекта решения Собрания депутатов городского округа «Котлас» </a:t>
            </a:r>
          </a:p>
          <a:p>
            <a:pPr marL="0" indent="0" algn="ctr">
              <a:buNone/>
              <a:defRPr/>
            </a:pPr>
            <a:r>
              <a:rPr lang="ru-RU" b="1" dirty="0">
                <a:solidFill>
                  <a:srgbClr val="000099"/>
                </a:solidFill>
                <a:latin typeface="Times New Roman" pitchFamily="18" charset="0"/>
              </a:rPr>
              <a:t>«Об исполнении бюджета городского округа «Котлас» за 2020 год»</a:t>
            </a:r>
          </a:p>
          <a:p>
            <a:pPr>
              <a:defRPr/>
            </a:pPr>
            <a:endParaRPr lang="ru-RU" sz="4800" b="1" dirty="0">
              <a:solidFill>
                <a:srgbClr val="000099"/>
              </a:solidFill>
              <a:latin typeface="Times New Roman" pitchFamily="18" charset="0"/>
            </a:endParaRPr>
          </a:p>
          <a:p>
            <a:pPr marL="0" indent="0" algn="ctr">
              <a:buNone/>
              <a:defRPr/>
            </a:pP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</a:rPr>
              <a:t>Городской округ «Котлас»</a:t>
            </a:r>
          </a:p>
          <a:p>
            <a:pPr marL="0" indent="0" algn="ctr">
              <a:buNone/>
              <a:defRPr/>
            </a:pP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</a:rPr>
              <a:t>2021 год</a:t>
            </a:r>
          </a:p>
          <a:p>
            <a:pPr eaLnBrk="1" hangingPunct="1">
              <a:lnSpc>
                <a:spcPct val="80000"/>
              </a:lnSpc>
            </a:pPr>
            <a:endParaRPr lang="ru-RU" altLang="ru-RU" sz="2800" b="1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Rectangle 5">
            <a:extLst>
              <a:ext uri="{FF2B5EF4-FFF2-40B4-BE49-F238E27FC236}">
                <a16:creationId xmlns:a16="http://schemas.microsoft.com/office/drawing/2014/main" id="{6C7A1B85-FF5E-40AA-BDAD-AC6344839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3200"/>
            <a:ext cx="83820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ru-RU" sz="4800" b="1">
              <a:solidFill>
                <a:srgbClr val="00007D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8198" name="Рисунок 7" descr="Безимени-1.gif">
            <a:extLst>
              <a:ext uri="{FF2B5EF4-FFF2-40B4-BE49-F238E27FC236}">
                <a16:creationId xmlns:a16="http://schemas.microsoft.com/office/drawing/2014/main" id="{55324375-BF31-4A66-8B2F-86FDF19971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33400"/>
            <a:ext cx="990600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8704A0D6-1029-4746-9F2E-E65CAA2CA1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1926" y="188640"/>
            <a:ext cx="8640763" cy="1079500"/>
          </a:xfrm>
        </p:spPr>
        <p:txBody>
          <a:bodyPr/>
          <a:lstStyle/>
          <a:p>
            <a:pPr eaLnBrk="1" hangingPunct="1"/>
            <a:r>
              <a:rPr lang="ru-RU" altLang="ru-RU" sz="2400" b="1" dirty="0">
                <a:solidFill>
                  <a:schemeClr val="tx1"/>
                </a:solidFill>
              </a:rPr>
              <a:t>Структура расходов бюджета</a:t>
            </a:r>
            <a:br>
              <a:rPr lang="ru-RU" altLang="ru-RU" sz="2400" b="1" dirty="0">
                <a:solidFill>
                  <a:schemeClr val="tx1"/>
                </a:solidFill>
              </a:rPr>
            </a:br>
            <a:r>
              <a:rPr lang="ru-RU" altLang="ru-RU" sz="2400" b="1" dirty="0">
                <a:solidFill>
                  <a:schemeClr val="tx1"/>
                </a:solidFill>
              </a:rPr>
              <a:t> городского округа «Котлас» в 2020 году </a:t>
            </a:r>
            <a:br>
              <a:rPr lang="ru-RU" altLang="ru-RU" sz="2400" b="1" dirty="0">
                <a:solidFill>
                  <a:schemeClr val="tx1"/>
                </a:solidFill>
              </a:rPr>
            </a:br>
            <a:r>
              <a:rPr lang="ru-RU" altLang="ru-RU" sz="2400" b="1" u="sng" dirty="0">
                <a:solidFill>
                  <a:schemeClr val="tx1"/>
                </a:solidFill>
              </a:rPr>
              <a:t>3 292 881,9 </a:t>
            </a:r>
            <a:r>
              <a:rPr lang="ru-RU" altLang="ru-RU" sz="2400" b="1" u="sng" dirty="0" err="1">
                <a:solidFill>
                  <a:schemeClr val="tx1"/>
                </a:solidFill>
              </a:rPr>
              <a:t>тыс.руб</a:t>
            </a:r>
            <a:r>
              <a:rPr lang="ru-RU" altLang="ru-RU" sz="2400" b="1" u="sng" dirty="0">
                <a:solidFill>
                  <a:schemeClr val="tx1"/>
                </a:solidFill>
              </a:rPr>
              <a:t>.</a:t>
            </a:r>
          </a:p>
        </p:txBody>
      </p:sp>
      <p:graphicFrame>
        <p:nvGraphicFramePr>
          <p:cNvPr id="2" name="Object 6">
            <a:extLst>
              <a:ext uri="{FF2B5EF4-FFF2-40B4-BE49-F238E27FC236}">
                <a16:creationId xmlns:a16="http://schemas.microsoft.com/office/drawing/2014/main" id="{172CEE4B-9B42-4417-8423-44289871D4D0}"/>
              </a:ext>
            </a:extLst>
          </p:cNvPr>
          <p:cNvGraphicFramePr>
            <a:graphicFrameLocks noGrp="1" noChangeAspect="1"/>
          </p:cNvGraphicFramePr>
          <p:nvPr>
            <p:ph type="chart" idx="1"/>
          </p:nvPr>
        </p:nvGraphicFramePr>
        <p:xfrm>
          <a:off x="106363" y="998538"/>
          <a:ext cx="8942387" cy="5775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EA35B5-C361-47D6-A179-46A48B96F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 dirty="0">
                <a:solidFill>
                  <a:schemeClr val="tx1"/>
                </a:solidFill>
              </a:rPr>
              <a:t>Расходы бюджета городского округа «Котлас»</a:t>
            </a:r>
            <a:br>
              <a:rPr lang="ru-RU" altLang="ru-RU" sz="2400" b="1" dirty="0">
                <a:solidFill>
                  <a:schemeClr val="tx1"/>
                </a:solidFill>
              </a:rPr>
            </a:br>
            <a:r>
              <a:rPr lang="ru-RU" altLang="ru-RU" sz="2400" b="1" dirty="0">
                <a:solidFill>
                  <a:schemeClr val="tx1"/>
                </a:solidFill>
              </a:rPr>
              <a:t> по отрасли «Образование»    за 2020 год</a:t>
            </a:r>
            <a:br>
              <a:rPr lang="ru-RU" altLang="ru-RU" sz="2400" b="1" dirty="0">
                <a:solidFill>
                  <a:schemeClr val="tx1"/>
                </a:solidFill>
              </a:rPr>
            </a:br>
            <a:r>
              <a:rPr lang="ru-RU" altLang="ru-RU" sz="2400" b="1" dirty="0">
                <a:solidFill>
                  <a:schemeClr val="tx1"/>
                </a:solidFill>
              </a:rPr>
              <a:t> </a:t>
            </a:r>
            <a:r>
              <a:rPr lang="ru-RU" altLang="ru-RU" sz="2400" b="1" u="sng" dirty="0">
                <a:solidFill>
                  <a:schemeClr val="tx1"/>
                </a:solidFill>
              </a:rPr>
              <a:t>1 919 384,5 тыс. руб.</a:t>
            </a:r>
            <a:endParaRPr lang="ru-RU" sz="2400" dirty="0"/>
          </a:p>
        </p:txBody>
      </p:sp>
      <p:graphicFrame>
        <p:nvGraphicFramePr>
          <p:cNvPr id="6" name="Object 8">
            <a:extLst>
              <a:ext uri="{FF2B5EF4-FFF2-40B4-BE49-F238E27FC236}">
                <a16:creationId xmlns:a16="http://schemas.microsoft.com/office/drawing/2014/main" id="{356F4DDD-1E64-4436-9C22-B4F0401B804A}"/>
              </a:ext>
            </a:extLst>
          </p:cNvPr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544518472"/>
              </p:ext>
            </p:extLst>
          </p:nvPr>
        </p:nvGraphicFramePr>
        <p:xfrm>
          <a:off x="0" y="1401645"/>
          <a:ext cx="9144000" cy="4979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74794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>
            <a:extLst>
              <a:ext uri="{FF2B5EF4-FFF2-40B4-BE49-F238E27FC236}">
                <a16:creationId xmlns:a16="http://schemas.microsoft.com/office/drawing/2014/main" id="{FCE5B0A6-AC99-4A8B-84BF-6A27710FF5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000" b="1" dirty="0"/>
              <a:t>Расходы бюджета городского округа «Котлас» по подразделу «Культура» за 2020 год</a:t>
            </a:r>
            <a:br>
              <a:rPr lang="ru-RU" altLang="ru-RU" sz="2000" b="1" dirty="0"/>
            </a:br>
            <a:r>
              <a:rPr lang="ru-RU" altLang="ru-RU" sz="2000" b="1" u="sng" dirty="0"/>
              <a:t>166 418,3 </a:t>
            </a:r>
            <a:r>
              <a:rPr lang="ru-RU" altLang="ru-RU" sz="2000" b="1" u="sng" dirty="0" err="1"/>
              <a:t>тыс.руб</a:t>
            </a:r>
            <a:r>
              <a:rPr lang="ru-RU" altLang="ru-RU" sz="2000" b="1" u="sng" dirty="0"/>
              <a:t>.</a:t>
            </a:r>
          </a:p>
        </p:txBody>
      </p:sp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5442A713-7FD8-4AD6-8ACC-679F089DD3EE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1354951"/>
              </p:ext>
            </p:extLst>
          </p:nvPr>
        </p:nvGraphicFramePr>
        <p:xfrm>
          <a:off x="-142875" y="1124744"/>
          <a:ext cx="9429750" cy="5888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1780" name="Rectangle 4">
            <a:extLst>
              <a:ext uri="{FF2B5EF4-FFF2-40B4-BE49-F238E27FC236}">
                <a16:creationId xmlns:a16="http://schemas.microsoft.com/office/drawing/2014/main" id="{1D9128ED-5347-4BB4-8157-464D90AC4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0838" y="188913"/>
            <a:ext cx="11731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1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317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78" grpId="0"/>
      <p:bldGraphic spid="5" grpId="0">
        <p:bldAsOne/>
      </p:bldGraphic>
      <p:bldP spid="33178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167D904-11EA-4BDF-A07C-186DB0FB00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91512" cy="692150"/>
          </a:xfrm>
        </p:spPr>
        <p:txBody>
          <a:bodyPr/>
          <a:lstStyle/>
          <a:p>
            <a:pPr eaLnBrk="1" hangingPunct="1"/>
            <a:r>
              <a:rPr lang="ru-RU" altLang="ru-RU" sz="1400" b="1" dirty="0"/>
              <a:t>Расходы бюджета городского округа «Котлас» по разделу «</a:t>
            </a:r>
            <a:r>
              <a:rPr lang="ru-RU" altLang="ru-RU" sz="1400" b="1" dirty="0">
                <a:cs typeface="Arial" panose="020B0604020202020204" pitchFamily="34" charset="0"/>
              </a:rPr>
              <a:t>Физическая культура и спорт</a:t>
            </a:r>
            <a:r>
              <a:rPr lang="ru-RU" altLang="ru-RU" sz="1400" b="1" dirty="0"/>
              <a:t>» в  2020 году</a:t>
            </a:r>
          </a:p>
        </p:txBody>
      </p:sp>
      <p:graphicFrame>
        <p:nvGraphicFramePr>
          <p:cNvPr id="14415" name="Group 79">
            <a:extLst>
              <a:ext uri="{FF2B5EF4-FFF2-40B4-BE49-F238E27FC236}">
                <a16:creationId xmlns:a16="http://schemas.microsoft.com/office/drawing/2014/main" id="{7127F682-88DA-4D4A-B2E0-45F5F1C917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3621072"/>
              </p:ext>
            </p:extLst>
          </p:nvPr>
        </p:nvGraphicFramePr>
        <p:xfrm>
          <a:off x="395536" y="838452"/>
          <a:ext cx="8496052" cy="5579506"/>
        </p:xfrm>
        <a:graphic>
          <a:graphicData uri="http://schemas.openxmlformats.org/drawingml/2006/table">
            <a:tbl>
              <a:tblPr/>
              <a:tblGrid>
                <a:gridCol w="7416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042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Наименование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расходы за 2020 г.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98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Всего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73 827,3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7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Проведение физкультурных и спортивно-массовых мероприятий для различных групп населения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1 973,7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9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Создание условий для занятий физкультурой и массовым спортом, проведение физкультурно-оздоровительных мероприятий в микрорайонах г. Котласа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233,9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9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Предоставление субсидии некоммерческим организациям, осуществляющим деятельность в сфере физической культуры и спорта 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535,0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7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Приобретение спортивного оборудования, инвентаря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900,0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49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Капитальные и текущие ремонты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10 722,2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319968"/>
                  </a:ext>
                </a:extLst>
              </a:tr>
              <a:tr h="779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Расходы на МУ «Спортивная школа № 1»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59 462,5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12727" name="Rectangle 55">
            <a:extLst>
              <a:ext uri="{FF2B5EF4-FFF2-40B4-BE49-F238E27FC236}">
                <a16:creationId xmlns:a16="http://schemas.microsoft.com/office/drawing/2014/main" id="{09C558DC-F99C-4839-ADDA-E99F21E76484}"/>
              </a:ext>
            </a:extLst>
          </p:cNvPr>
          <p:cNvSpPr>
            <a:spLocks noChangeArrowheads="1"/>
          </p:cNvSpPr>
          <p:nvPr/>
        </p:nvSpPr>
        <p:spPr bwMode="auto">
          <a:xfrm rot="10798323" flipV="1">
            <a:off x="7812088" y="549275"/>
            <a:ext cx="863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1200" dirty="0">
                <a:solidFill>
                  <a:schemeClr val="tx2"/>
                </a:solidFill>
              </a:rPr>
              <a:t>тыс. руб.</a:t>
            </a:r>
            <a:r>
              <a:rPr lang="ru-RU" sz="14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ru-RU" sz="1400" u="sng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12997" name="Rectangle 325">
            <a:extLst>
              <a:ext uri="{FF2B5EF4-FFF2-40B4-BE49-F238E27FC236}">
                <a16:creationId xmlns:a16="http://schemas.microsoft.com/office/drawing/2014/main" id="{DB0B7352-FA31-4E39-8563-00AB7BB35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2088" y="0"/>
            <a:ext cx="1173162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12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129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129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12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12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727" grpId="0"/>
      <p:bldP spid="41299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181859-25EC-4624-A521-37CCD74D74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88641"/>
            <a:ext cx="6858000" cy="1152127"/>
          </a:xfrm>
        </p:spPr>
        <p:txBody>
          <a:bodyPr>
            <a:normAutofit/>
          </a:bodyPr>
          <a:lstStyle/>
          <a:p>
            <a:r>
              <a:rPr lang="ru-RU" sz="1500" b="1" dirty="0">
                <a:latin typeface="Arial" panose="020B0604020202020204" pitchFamily="34" charset="0"/>
                <a:cs typeface="Arial" panose="020B0604020202020204" pitchFamily="34" charset="0"/>
              </a:rPr>
              <a:t>Расходы бюджета городского округа «Котлас» по отрасли Национальная экономика в 2020 году                                                                   207 389,4 тыс. руб.</a:t>
            </a: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C23CCA70-0C03-4D3D-8F0A-C43372D8EB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3601256"/>
              </p:ext>
            </p:extLst>
          </p:nvPr>
        </p:nvGraphicFramePr>
        <p:xfrm>
          <a:off x="1039529" y="1556792"/>
          <a:ext cx="701681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592504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50000">
              <a:schemeClr val="bg1"/>
            </a:gs>
            <a:gs pos="100000">
              <a:srgbClr val="CC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181859-25EC-4624-A521-37CCD74D74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2547" y="404664"/>
            <a:ext cx="5818472" cy="846018"/>
          </a:xfrm>
        </p:spPr>
        <p:txBody>
          <a:bodyPr>
            <a:normAutofit/>
          </a:bodyPr>
          <a:lstStyle/>
          <a:p>
            <a:r>
              <a:rPr lang="ru-RU" sz="15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Расходы бюджета городского округа «Котлас» по отрасли </a:t>
            </a:r>
            <a:br>
              <a:rPr lang="ru-RU" sz="15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5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Жилищно – коммунальное хозяйство в 2020 году</a:t>
            </a:r>
            <a:br>
              <a:rPr lang="ru-RU" sz="15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5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619 114,7 тыс. руб.</a:t>
            </a:r>
            <a:endParaRPr lang="ru-RU" sz="1500" dirty="0">
              <a:ln cap="sq"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C23CCA70-0C03-4D3D-8F0A-C43372D8EB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908722"/>
              </p:ext>
            </p:extLst>
          </p:nvPr>
        </p:nvGraphicFramePr>
        <p:xfrm>
          <a:off x="323528" y="1340768"/>
          <a:ext cx="856895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308734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4">
            <a:extLst>
              <a:ext uri="{FF2B5EF4-FFF2-40B4-BE49-F238E27FC236}">
                <a16:creationId xmlns:a16="http://schemas.microsoft.com/office/drawing/2014/main" id="{54324FAE-6B1B-4E1F-98E2-893E322787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400" b="1" dirty="0"/>
              <a:t>Расходы бюджета городского округа «Котлас» по разделу «Социальная политика» за 2020 год</a:t>
            </a:r>
            <a:br>
              <a:rPr lang="ru-RU" altLang="ru-RU" sz="2400" b="1" dirty="0"/>
            </a:br>
            <a:r>
              <a:rPr lang="ru-RU" altLang="ru-RU" sz="2400" b="1" u="sng" dirty="0">
                <a:solidFill>
                  <a:schemeClr val="tx1"/>
                </a:solidFill>
              </a:rPr>
              <a:t>110 212,9 </a:t>
            </a:r>
            <a:r>
              <a:rPr lang="ru-RU" altLang="ru-RU" sz="2400" b="1" u="sng" dirty="0" err="1">
                <a:solidFill>
                  <a:schemeClr val="tx1"/>
                </a:solidFill>
              </a:rPr>
              <a:t>тыс.руб</a:t>
            </a:r>
            <a:r>
              <a:rPr lang="ru-RU" altLang="ru-RU" sz="2400" b="1" dirty="0">
                <a:solidFill>
                  <a:schemeClr val="tx1"/>
                </a:solidFill>
              </a:rPr>
              <a:t>.</a:t>
            </a:r>
            <a:endParaRPr lang="ru-RU" altLang="ru-RU" sz="1800" b="1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5432" name="Group 72">
            <a:extLst>
              <a:ext uri="{FF2B5EF4-FFF2-40B4-BE49-F238E27FC236}">
                <a16:creationId xmlns:a16="http://schemas.microsoft.com/office/drawing/2014/main" id="{D9616365-613B-4540-94C1-E09EB940D5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6463415"/>
              </p:ext>
            </p:extLst>
          </p:nvPr>
        </p:nvGraphicFramePr>
        <p:xfrm>
          <a:off x="178098" y="1556792"/>
          <a:ext cx="8835102" cy="5290363"/>
        </p:xfrm>
        <a:graphic>
          <a:graphicData uri="http://schemas.openxmlformats.org/drawingml/2006/table">
            <a:tbl>
              <a:tblPr/>
              <a:tblGrid>
                <a:gridCol w="466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5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37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8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623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расходы за 2020 г.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том числе за счет средств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0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фед. бюджета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обл.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бюджета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местного  бюджета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23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ВСЕГО,            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</a:t>
                      </a:r>
                      <a:r>
                        <a:rPr kumimoji="0" lang="ru-RU" sz="1400" b="1" i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из них значимые расходы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110 212,9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23 984,7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73 415,5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12 812,7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5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Компенсация родительской платы за присмотр и уход за ребенком в образовательных организациях, реализующих образовательную программу дошкольного образования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38 467,4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38 467,4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928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Меры социальной поддержки обучающихся муниципальных общеобразовательных учреждений  городского округа Архангельской области  «Котлас»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4 742,1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4 742,1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928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 бесплатного горячего питания обучающихся, получающих начальное общее образование в  муниципальных образовательных организациях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20 993,9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15 189,0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5 783,8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21,1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4213210"/>
                  </a:ext>
                </a:extLst>
              </a:tr>
              <a:tr h="83015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Обеспечение жилыми помещениями детей-сирот, детей, оставшихся без попечения родителей, а также детей, находящихся под опекой, не имеющих закрепленного  жилого помещения 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27 547,0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8 257,4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19 289,6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869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Обеспечение жильем молодых семей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3 113,1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538,3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1 391,0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1 183,8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3015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Предоставление мер социальной поддержки по помывке в общем отделении бань отдельным категориям граждан на территории городского округа "Котлас"		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2 793,5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2 793,5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95425" name="Rectangle 161">
            <a:extLst>
              <a:ext uri="{FF2B5EF4-FFF2-40B4-BE49-F238E27FC236}">
                <a16:creationId xmlns:a16="http://schemas.microsoft.com/office/drawing/2014/main" id="{665261DE-9FDF-46EA-8F05-04E299969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0352" y="1237457"/>
            <a:ext cx="122555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1200" dirty="0">
                <a:solidFill>
                  <a:schemeClr val="tx2"/>
                </a:solidFill>
              </a:rPr>
              <a:t>тыс. руб.</a:t>
            </a:r>
            <a:r>
              <a:rPr lang="ru-RU" sz="14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ru-RU" sz="1400" u="sng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95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4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>
            <a:extLst>
              <a:ext uri="{FF2B5EF4-FFF2-40B4-BE49-F238E27FC236}">
                <a16:creationId xmlns:a16="http://schemas.microsoft.com/office/drawing/2014/main" id="{9408B78B-4226-459A-82A6-44314A617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188913"/>
            <a:ext cx="6913562" cy="9350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50000">
                <a:srgbClr val="FFE0CC"/>
              </a:gs>
              <a:gs pos="100000">
                <a:srgbClr val="FF6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800" b="1" dirty="0"/>
              <a:t>Общий объем расходов </a:t>
            </a:r>
            <a:r>
              <a:rPr lang="ru-RU" altLang="ru-RU" sz="2000" b="1" dirty="0"/>
              <a:t>капитального</a:t>
            </a:r>
            <a:r>
              <a:rPr lang="ru-RU" altLang="ru-RU" sz="1800" b="1" dirty="0"/>
              <a:t> характера</a:t>
            </a:r>
          </a:p>
          <a:p>
            <a:pPr eaLnBrk="1" hangingPunct="1"/>
            <a:r>
              <a:rPr lang="ru-RU" altLang="ru-RU" sz="1800" b="1" dirty="0"/>
              <a:t> бюджета городского округа «Котлас» в 2020 году</a:t>
            </a:r>
          </a:p>
          <a:p>
            <a:pPr eaLnBrk="1" hangingPunct="1"/>
            <a:r>
              <a:rPr lang="ru-RU" altLang="ru-RU" sz="1800" b="1" u="sng" dirty="0"/>
              <a:t>1 263 733,6 </a:t>
            </a:r>
            <a:r>
              <a:rPr lang="ru-RU" altLang="ru-RU" sz="1800" b="1" u="sng" dirty="0" err="1"/>
              <a:t>тыс.руб</a:t>
            </a:r>
            <a:r>
              <a:rPr lang="ru-RU" altLang="ru-RU" sz="1800" b="1" u="sng" dirty="0"/>
              <a:t>. </a:t>
            </a:r>
            <a:r>
              <a:rPr lang="ru-RU" altLang="ru-RU" sz="1800" b="1" dirty="0"/>
              <a:t>(38,4 </a:t>
            </a:r>
            <a:r>
              <a:rPr lang="ru-RU" altLang="ru-RU" b="1" dirty="0"/>
              <a:t>% общих расходов бюджета</a:t>
            </a:r>
            <a:r>
              <a:rPr lang="ru-RU" altLang="ru-RU" sz="1800" b="1" dirty="0"/>
              <a:t>)</a:t>
            </a:r>
            <a:endParaRPr lang="ru-RU" altLang="ru-RU" sz="1800" dirty="0"/>
          </a:p>
        </p:txBody>
      </p:sp>
      <p:sp>
        <p:nvSpPr>
          <p:cNvPr id="318467" name="Rectangle 3">
            <a:extLst>
              <a:ext uri="{FF2B5EF4-FFF2-40B4-BE49-F238E27FC236}">
                <a16:creationId xmlns:a16="http://schemas.microsoft.com/office/drawing/2014/main" id="{C3ECEAD1-5255-4E67-AB6E-0A4FC7BD5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916113"/>
            <a:ext cx="1439862" cy="1296987"/>
          </a:xfrm>
          <a:prstGeom prst="rect">
            <a:avLst/>
          </a:prstGeom>
          <a:gradFill rotWithShape="1">
            <a:gsLst>
              <a:gs pos="0">
                <a:srgbClr val="FFE7C3"/>
              </a:gs>
              <a:gs pos="50000">
                <a:srgbClr val="FF9900"/>
              </a:gs>
              <a:gs pos="100000">
                <a:srgbClr val="FFE7C3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 dirty="0"/>
              <a:t>Капитальные </a:t>
            </a:r>
          </a:p>
          <a:p>
            <a:pPr eaLnBrk="1" hangingPunct="1"/>
            <a:r>
              <a:rPr lang="ru-RU" altLang="ru-RU" sz="1300" dirty="0"/>
              <a:t>ремонты и </a:t>
            </a:r>
          </a:p>
          <a:p>
            <a:pPr eaLnBrk="1" hangingPunct="1"/>
            <a:r>
              <a:rPr lang="ru-RU" altLang="ru-RU" sz="1300" dirty="0"/>
              <a:t>приобретения</a:t>
            </a:r>
          </a:p>
          <a:p>
            <a:pPr eaLnBrk="1" hangingPunct="1"/>
            <a:r>
              <a:rPr lang="ru-RU" altLang="ru-RU" sz="1300" dirty="0"/>
              <a:t>в сфере ЖКХ</a:t>
            </a:r>
          </a:p>
          <a:p>
            <a:pPr eaLnBrk="1" hangingPunct="1"/>
            <a:r>
              <a:rPr lang="ru-RU" altLang="ru-RU" sz="1300" b="1" dirty="0"/>
              <a:t>67 665,6 </a:t>
            </a:r>
            <a:r>
              <a:rPr lang="ru-RU" altLang="ru-RU" sz="1200" b="1" dirty="0"/>
              <a:t>тыс. руб</a:t>
            </a:r>
            <a:r>
              <a:rPr lang="ru-RU" altLang="ru-RU" b="1" dirty="0"/>
              <a:t>.</a:t>
            </a:r>
          </a:p>
        </p:txBody>
      </p:sp>
      <p:sp>
        <p:nvSpPr>
          <p:cNvPr id="318468" name="Rectangle 4">
            <a:extLst>
              <a:ext uri="{FF2B5EF4-FFF2-40B4-BE49-F238E27FC236}">
                <a16:creationId xmlns:a16="http://schemas.microsoft.com/office/drawing/2014/main" id="{626DD6FE-07F4-4FD3-AEFB-E4C497CA4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1916113"/>
            <a:ext cx="1439863" cy="1296987"/>
          </a:xfrm>
          <a:prstGeom prst="rect">
            <a:avLst/>
          </a:prstGeom>
          <a:gradFill rotWithShape="1">
            <a:gsLst>
              <a:gs pos="0">
                <a:srgbClr val="FF9933"/>
              </a:gs>
              <a:gs pos="50000">
                <a:srgbClr val="FFD2A5"/>
              </a:gs>
              <a:gs pos="100000">
                <a:srgbClr val="FF9933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 dirty="0"/>
              <a:t>Проектирование, </a:t>
            </a:r>
          </a:p>
          <a:p>
            <a:pPr eaLnBrk="1" hangingPunct="1"/>
            <a:r>
              <a:rPr lang="ru-RU" altLang="ru-RU" sz="1300" dirty="0"/>
              <a:t>строительство и </a:t>
            </a:r>
          </a:p>
          <a:p>
            <a:pPr eaLnBrk="1" hangingPunct="1"/>
            <a:r>
              <a:rPr lang="ru-RU" altLang="ru-RU" sz="1300" dirty="0"/>
              <a:t>модернизация</a:t>
            </a:r>
          </a:p>
          <a:p>
            <a:pPr eaLnBrk="1" hangingPunct="1"/>
            <a:endParaRPr lang="ru-RU" altLang="ru-RU" sz="1300" dirty="0"/>
          </a:p>
          <a:p>
            <a:pPr eaLnBrk="1" hangingPunct="1"/>
            <a:r>
              <a:rPr lang="ru-RU" altLang="ru-RU" sz="1200" b="1" dirty="0"/>
              <a:t>943 567,9 тыс. руб</a:t>
            </a:r>
            <a:r>
              <a:rPr lang="ru-RU" altLang="ru-RU" sz="1300" b="1" dirty="0"/>
              <a:t>.</a:t>
            </a:r>
          </a:p>
        </p:txBody>
      </p:sp>
      <p:sp>
        <p:nvSpPr>
          <p:cNvPr id="318470" name="Rectangle 6">
            <a:extLst>
              <a:ext uri="{FF2B5EF4-FFF2-40B4-BE49-F238E27FC236}">
                <a16:creationId xmlns:a16="http://schemas.microsoft.com/office/drawing/2014/main" id="{F1EF8D7B-DB28-4377-8BDC-57652F2AC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500438"/>
            <a:ext cx="2232025" cy="792162"/>
          </a:xfrm>
          <a:prstGeom prst="rect">
            <a:avLst/>
          </a:prstGeom>
          <a:gradFill rotWithShape="1">
            <a:gsLst>
              <a:gs pos="0">
                <a:srgbClr val="FFF3C3"/>
              </a:gs>
              <a:gs pos="100000">
                <a:srgbClr val="FFCC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 dirty="0"/>
              <a:t>Капитальный ремонт </a:t>
            </a:r>
          </a:p>
          <a:p>
            <a:pPr eaLnBrk="1" hangingPunct="1"/>
            <a:r>
              <a:rPr lang="ru-RU" altLang="ru-RU" sz="1300" dirty="0"/>
              <a:t>и ремонт дорог и тротуаров</a:t>
            </a:r>
          </a:p>
          <a:p>
            <a:pPr eaLnBrk="1" hangingPunct="1"/>
            <a:r>
              <a:rPr lang="ru-RU" altLang="ru-RU" sz="1300" b="1" dirty="0"/>
              <a:t>45 008,8 тыс. руб.</a:t>
            </a:r>
          </a:p>
        </p:txBody>
      </p:sp>
      <p:sp>
        <p:nvSpPr>
          <p:cNvPr id="318471" name="Rectangle 7">
            <a:extLst>
              <a:ext uri="{FF2B5EF4-FFF2-40B4-BE49-F238E27FC236}">
                <a16:creationId xmlns:a16="http://schemas.microsoft.com/office/drawing/2014/main" id="{C40CE4BD-CF01-48D9-BAD3-7BE06E506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4508500"/>
            <a:ext cx="2232025" cy="1008063"/>
          </a:xfrm>
          <a:prstGeom prst="rect">
            <a:avLst/>
          </a:prstGeom>
          <a:gradFill rotWithShape="1">
            <a:gsLst>
              <a:gs pos="0">
                <a:srgbClr val="FFEEA9"/>
              </a:gs>
              <a:gs pos="100000">
                <a:srgbClr val="FFCC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 dirty="0"/>
              <a:t>Взносы на капитальный </a:t>
            </a:r>
          </a:p>
          <a:p>
            <a:pPr eaLnBrk="1" hangingPunct="1"/>
            <a:r>
              <a:rPr lang="ru-RU" altLang="ru-RU" sz="1300" dirty="0"/>
              <a:t>ремонт жилых домов</a:t>
            </a:r>
          </a:p>
          <a:p>
            <a:pPr eaLnBrk="1" hangingPunct="1"/>
            <a:r>
              <a:rPr lang="ru-RU" altLang="ru-RU" sz="1300" b="1" dirty="0"/>
              <a:t> 10 764,3 тыс. руб.</a:t>
            </a:r>
          </a:p>
        </p:txBody>
      </p:sp>
      <p:sp>
        <p:nvSpPr>
          <p:cNvPr id="318475" name="Line 11">
            <a:extLst>
              <a:ext uri="{FF2B5EF4-FFF2-40B4-BE49-F238E27FC236}">
                <a16:creationId xmlns:a16="http://schemas.microsoft.com/office/drawing/2014/main" id="{4910EADC-8FBC-4B44-B1ED-1B180A97DE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43213" y="1341438"/>
            <a:ext cx="1587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8476" name="Line 12">
            <a:extLst>
              <a:ext uri="{FF2B5EF4-FFF2-40B4-BE49-F238E27FC236}">
                <a16:creationId xmlns:a16="http://schemas.microsoft.com/office/drawing/2014/main" id="{D1DD6A5D-4573-49D9-B68D-B18E20F294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1341438"/>
            <a:ext cx="0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8477" name="Line 13">
            <a:extLst>
              <a:ext uri="{FF2B5EF4-FFF2-40B4-BE49-F238E27FC236}">
                <a16:creationId xmlns:a16="http://schemas.microsoft.com/office/drawing/2014/main" id="{313AAF14-ADFA-4B54-9C6B-FA5586123A28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0425" y="1341438"/>
            <a:ext cx="0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8478" name="Rectangle 14">
            <a:extLst>
              <a:ext uri="{FF2B5EF4-FFF2-40B4-BE49-F238E27FC236}">
                <a16:creationId xmlns:a16="http://schemas.microsoft.com/office/drawing/2014/main" id="{0614716B-AA7B-41D0-B00F-73E222B03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1916113"/>
            <a:ext cx="1439863" cy="1296987"/>
          </a:xfrm>
          <a:prstGeom prst="rect">
            <a:avLst/>
          </a:prstGeom>
          <a:gradFill rotWithShape="1">
            <a:gsLst>
              <a:gs pos="0">
                <a:srgbClr val="FF9933"/>
              </a:gs>
              <a:gs pos="100000">
                <a:srgbClr val="FFD0A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 dirty="0"/>
              <a:t>Приобретение</a:t>
            </a:r>
          </a:p>
          <a:p>
            <a:pPr eaLnBrk="1" hangingPunct="1"/>
            <a:r>
              <a:rPr lang="ru-RU" altLang="ru-RU" sz="1300" dirty="0"/>
              <a:t>объектов в </a:t>
            </a:r>
          </a:p>
          <a:p>
            <a:pPr eaLnBrk="1" hangingPunct="1"/>
            <a:r>
              <a:rPr lang="ru-RU" altLang="ru-RU" sz="1300" dirty="0"/>
              <a:t>муниципальную </a:t>
            </a:r>
          </a:p>
          <a:p>
            <a:pPr eaLnBrk="1" hangingPunct="1"/>
            <a:r>
              <a:rPr lang="ru-RU" altLang="ru-RU" sz="1300" dirty="0"/>
              <a:t>собственность</a:t>
            </a:r>
          </a:p>
          <a:p>
            <a:pPr eaLnBrk="1" hangingPunct="1"/>
            <a:r>
              <a:rPr lang="ru-RU" altLang="ru-RU" sz="1200" b="1" dirty="0"/>
              <a:t>50 830,8 тыс. руб.</a:t>
            </a:r>
          </a:p>
        </p:txBody>
      </p:sp>
      <p:sp>
        <p:nvSpPr>
          <p:cNvPr id="318479" name="Line 15">
            <a:extLst>
              <a:ext uri="{FF2B5EF4-FFF2-40B4-BE49-F238E27FC236}">
                <a16:creationId xmlns:a16="http://schemas.microsoft.com/office/drawing/2014/main" id="{B78FD0BC-3BC4-4041-AF59-553FC1ACA7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27538" y="1341438"/>
            <a:ext cx="0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8480" name="Line 16">
            <a:extLst>
              <a:ext uri="{FF2B5EF4-FFF2-40B4-BE49-F238E27FC236}">
                <a16:creationId xmlns:a16="http://schemas.microsoft.com/office/drawing/2014/main" id="{EA4B2B7B-01D4-4CC3-9CC6-07F99751AA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1341438"/>
            <a:ext cx="626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8481" name="Line 17">
            <a:extLst>
              <a:ext uri="{FF2B5EF4-FFF2-40B4-BE49-F238E27FC236}">
                <a16:creationId xmlns:a16="http://schemas.microsoft.com/office/drawing/2014/main" id="{EDA16CFC-6230-4FAF-8B47-C03E30E4FF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2349500"/>
            <a:ext cx="0" cy="381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8483" name="Line 19">
            <a:extLst>
              <a:ext uri="{FF2B5EF4-FFF2-40B4-BE49-F238E27FC236}">
                <a16:creationId xmlns:a16="http://schemas.microsoft.com/office/drawing/2014/main" id="{34D7B328-7F70-461E-8F2F-AA988A45205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5084763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8484" name="Line 20">
            <a:extLst>
              <a:ext uri="{FF2B5EF4-FFF2-40B4-BE49-F238E27FC236}">
                <a16:creationId xmlns:a16="http://schemas.microsoft.com/office/drawing/2014/main" id="{C91B55D3-206C-4576-ACB7-40EC3C4638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5288" y="6165850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8485" name="Line 21">
            <a:extLst>
              <a:ext uri="{FF2B5EF4-FFF2-40B4-BE49-F238E27FC236}">
                <a16:creationId xmlns:a16="http://schemas.microsoft.com/office/drawing/2014/main" id="{685A7656-0F0F-4B5E-AB06-98EA65F5C7C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2349500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8492" name="Rectangle 28">
            <a:extLst>
              <a:ext uri="{FF2B5EF4-FFF2-40B4-BE49-F238E27FC236}">
                <a16:creationId xmlns:a16="http://schemas.microsoft.com/office/drawing/2014/main" id="{C0DD1295-A801-4679-A836-550E32406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5732463"/>
            <a:ext cx="2232025" cy="720725"/>
          </a:xfrm>
          <a:prstGeom prst="rect">
            <a:avLst/>
          </a:prstGeom>
          <a:gradFill rotWithShape="1">
            <a:gsLst>
              <a:gs pos="0">
                <a:srgbClr val="FFEEA9"/>
              </a:gs>
              <a:gs pos="100000">
                <a:srgbClr val="FFCC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 dirty="0"/>
              <a:t>Приобретение уборочной и </a:t>
            </a:r>
          </a:p>
          <a:p>
            <a:pPr eaLnBrk="1" hangingPunct="1"/>
            <a:r>
              <a:rPr lang="ru-RU" altLang="ru-RU" sz="1300" dirty="0"/>
              <a:t>коммунальной техники</a:t>
            </a:r>
          </a:p>
          <a:p>
            <a:pPr eaLnBrk="1" hangingPunct="1"/>
            <a:r>
              <a:rPr lang="ru-RU" altLang="ru-RU" sz="1300" b="1" dirty="0"/>
              <a:t> 11 892,5 тыс. руб.</a:t>
            </a:r>
          </a:p>
        </p:txBody>
      </p:sp>
      <p:sp>
        <p:nvSpPr>
          <p:cNvPr id="318495" name="Line 31">
            <a:extLst>
              <a:ext uri="{FF2B5EF4-FFF2-40B4-BE49-F238E27FC236}">
                <a16:creationId xmlns:a16="http://schemas.microsoft.com/office/drawing/2014/main" id="{135E7ABC-A5DB-46BD-B269-E2C4E6E48C6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4005263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8497" name="Rectangle 33">
            <a:extLst>
              <a:ext uri="{FF2B5EF4-FFF2-40B4-BE49-F238E27FC236}">
                <a16:creationId xmlns:a16="http://schemas.microsoft.com/office/drawing/2014/main" id="{3727EB2C-0419-4ADE-BAA7-83189E77B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1916113"/>
            <a:ext cx="1512888" cy="1441450"/>
          </a:xfrm>
          <a:prstGeom prst="rect">
            <a:avLst/>
          </a:prstGeom>
          <a:gradFill rotWithShape="1">
            <a:gsLst>
              <a:gs pos="0">
                <a:srgbClr val="FF9933"/>
              </a:gs>
              <a:gs pos="100000">
                <a:srgbClr val="FFD0A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 dirty="0"/>
              <a:t>Укрепление </a:t>
            </a:r>
          </a:p>
          <a:p>
            <a:pPr eaLnBrk="1" hangingPunct="1"/>
            <a:r>
              <a:rPr lang="ru-RU" altLang="ru-RU" sz="1300" dirty="0"/>
              <a:t>материально-</a:t>
            </a:r>
          </a:p>
          <a:p>
            <a:pPr eaLnBrk="1" hangingPunct="1"/>
            <a:r>
              <a:rPr lang="ru-RU" altLang="ru-RU" sz="1300" dirty="0"/>
              <a:t>технической </a:t>
            </a:r>
          </a:p>
          <a:p>
            <a:pPr eaLnBrk="1" hangingPunct="1"/>
            <a:r>
              <a:rPr lang="ru-RU" altLang="ru-RU" sz="1300" dirty="0"/>
              <a:t>базы учреждений </a:t>
            </a:r>
          </a:p>
          <a:p>
            <a:pPr eaLnBrk="1" hangingPunct="1"/>
            <a:r>
              <a:rPr lang="ru-RU" altLang="ru-RU" sz="1300" dirty="0"/>
              <a:t>социальной </a:t>
            </a:r>
          </a:p>
          <a:p>
            <a:pPr eaLnBrk="1" hangingPunct="1"/>
            <a:r>
              <a:rPr lang="ru-RU" altLang="ru-RU" sz="1300" dirty="0"/>
              <a:t>сферы</a:t>
            </a:r>
          </a:p>
          <a:p>
            <a:pPr eaLnBrk="1" hangingPunct="1"/>
            <a:r>
              <a:rPr lang="ru-RU" altLang="ru-RU" sz="1200" b="1" dirty="0"/>
              <a:t>61 969,3 тыс. руб.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09316CCF-D4CF-4CBF-B175-7379B848A638}"/>
              </a:ext>
            </a:extLst>
          </p:cNvPr>
          <p:cNvSpPr/>
          <p:nvPr/>
        </p:nvSpPr>
        <p:spPr bwMode="auto">
          <a:xfrm>
            <a:off x="6732588" y="1916113"/>
            <a:ext cx="1655762" cy="1296987"/>
          </a:xfrm>
          <a:prstGeom prst="rect">
            <a:avLst/>
          </a:prstGeom>
          <a:gradFill>
            <a:gsLst>
              <a:gs pos="0">
                <a:srgbClr val="FF9966"/>
              </a:gs>
              <a:gs pos="0">
                <a:srgbClr val="FF9966"/>
              </a:gs>
              <a:gs pos="100000">
                <a:srgbClr val="FFCC00"/>
              </a:gs>
            </a:gsLst>
            <a:lin ang="27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300" dirty="0"/>
              <a:t>Мероприятия </a:t>
            </a:r>
          </a:p>
          <a:p>
            <a:pPr>
              <a:defRPr/>
            </a:pPr>
            <a:r>
              <a:rPr lang="ru-RU" sz="1250" dirty="0"/>
              <a:t>по благоустройству </a:t>
            </a:r>
          </a:p>
          <a:p>
            <a:pPr>
              <a:defRPr/>
            </a:pPr>
            <a:r>
              <a:rPr lang="ru-RU" sz="1300" dirty="0"/>
              <a:t>дворовых и </a:t>
            </a:r>
          </a:p>
          <a:p>
            <a:pPr>
              <a:defRPr/>
            </a:pPr>
            <a:r>
              <a:rPr lang="ru-RU" sz="1300" dirty="0"/>
              <a:t>общественных </a:t>
            </a:r>
          </a:p>
          <a:p>
            <a:pPr>
              <a:defRPr/>
            </a:pPr>
            <a:r>
              <a:rPr lang="ru-RU" sz="1300" dirty="0"/>
              <a:t>территорий</a:t>
            </a:r>
          </a:p>
          <a:p>
            <a:pPr>
              <a:defRPr/>
            </a:pPr>
            <a:r>
              <a:rPr lang="ru-RU" sz="1200" b="1" dirty="0"/>
              <a:t>139 700,0 тыс. руб</a:t>
            </a:r>
            <a:r>
              <a:rPr lang="ru-RU" sz="1300" b="1" dirty="0"/>
              <a:t>.</a:t>
            </a:r>
          </a:p>
        </p:txBody>
      </p:sp>
      <p:cxnSp>
        <p:nvCxnSpPr>
          <p:cNvPr id="19477" name="Прямая соединительная линия 23">
            <a:extLst>
              <a:ext uri="{FF2B5EF4-FFF2-40B4-BE49-F238E27FC236}">
                <a16:creationId xmlns:a16="http://schemas.microsoft.com/office/drawing/2014/main" id="{4CCE6CFD-4D96-4689-8F4E-7708E4EF8BB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96188" y="1341438"/>
            <a:ext cx="0" cy="57467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8" name="Прямая соединительная линия 30">
            <a:extLst>
              <a:ext uri="{FF2B5EF4-FFF2-40B4-BE49-F238E27FC236}">
                <a16:creationId xmlns:a16="http://schemas.microsoft.com/office/drawing/2014/main" id="{3882F794-E8FD-482F-B300-760C914F2E9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388350" y="2205038"/>
            <a:ext cx="287338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9" name="Прямая соединительная линия 33">
            <a:extLst>
              <a:ext uri="{FF2B5EF4-FFF2-40B4-BE49-F238E27FC236}">
                <a16:creationId xmlns:a16="http://schemas.microsoft.com/office/drawing/2014/main" id="{5F32FAB8-5B03-485F-8A22-CB4AB14EEED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675688" y="2205038"/>
            <a:ext cx="0" cy="388778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80" name="Прямоугольник 35">
            <a:extLst>
              <a:ext uri="{FF2B5EF4-FFF2-40B4-BE49-F238E27FC236}">
                <a16:creationId xmlns:a16="http://schemas.microsoft.com/office/drawing/2014/main" id="{BD14148C-5CFB-4458-A1A6-ADC1DBA29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3500438"/>
            <a:ext cx="2232025" cy="720725"/>
          </a:xfrm>
          <a:prstGeom prst="rect">
            <a:avLst/>
          </a:prstGeom>
          <a:gradFill rotWithShape="1">
            <a:gsLst>
              <a:gs pos="0">
                <a:srgbClr val="FFEEA9"/>
              </a:gs>
              <a:gs pos="100000">
                <a:srgbClr val="FFCC00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 dirty="0"/>
              <a:t>Благоустройство </a:t>
            </a:r>
          </a:p>
          <a:p>
            <a:pPr eaLnBrk="1" hangingPunct="1"/>
            <a:r>
              <a:rPr lang="ru-RU" altLang="ru-RU" sz="1300" dirty="0"/>
              <a:t>дворовых территорий</a:t>
            </a:r>
          </a:p>
          <a:p>
            <a:pPr eaLnBrk="1" hangingPunct="1"/>
            <a:r>
              <a:rPr lang="ru-RU" altLang="ru-RU" sz="1300" b="1" dirty="0"/>
              <a:t>11 854,8 тыс. руб.</a:t>
            </a:r>
          </a:p>
        </p:txBody>
      </p:sp>
      <p:sp>
        <p:nvSpPr>
          <p:cNvPr id="19481" name="Прямоугольник 36">
            <a:extLst>
              <a:ext uri="{FF2B5EF4-FFF2-40B4-BE49-F238E27FC236}">
                <a16:creationId xmlns:a16="http://schemas.microsoft.com/office/drawing/2014/main" id="{17596776-4CB9-4F0E-9C55-3011145E9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4437063"/>
            <a:ext cx="2232025" cy="936625"/>
          </a:xfrm>
          <a:prstGeom prst="rect">
            <a:avLst/>
          </a:prstGeom>
          <a:gradFill rotWithShape="1">
            <a:gsLst>
              <a:gs pos="0">
                <a:srgbClr val="FFEEA9"/>
              </a:gs>
              <a:gs pos="100000">
                <a:srgbClr val="FFCC00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 dirty="0"/>
              <a:t>Благоустройство </a:t>
            </a:r>
          </a:p>
          <a:p>
            <a:pPr eaLnBrk="1" hangingPunct="1"/>
            <a:r>
              <a:rPr lang="ru-RU" altLang="ru-RU" sz="1300" dirty="0"/>
              <a:t>общественных </a:t>
            </a:r>
          </a:p>
          <a:p>
            <a:pPr eaLnBrk="1" hangingPunct="1"/>
            <a:r>
              <a:rPr lang="ru-RU" altLang="ru-RU" sz="1300" dirty="0"/>
              <a:t>территорий</a:t>
            </a:r>
          </a:p>
          <a:p>
            <a:pPr eaLnBrk="1" hangingPunct="1"/>
            <a:r>
              <a:rPr lang="ru-RU" altLang="ru-RU" sz="1300" b="1" dirty="0"/>
              <a:t>24 816,3 тыс. руб.</a:t>
            </a:r>
          </a:p>
        </p:txBody>
      </p:sp>
      <p:sp>
        <p:nvSpPr>
          <p:cNvPr id="19482" name="Прямоугольник 37">
            <a:extLst>
              <a:ext uri="{FF2B5EF4-FFF2-40B4-BE49-F238E27FC236}">
                <a16:creationId xmlns:a16="http://schemas.microsoft.com/office/drawing/2014/main" id="{8755A942-7809-4C04-ADBE-90F2D7B15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5589588"/>
            <a:ext cx="2232025" cy="863600"/>
          </a:xfrm>
          <a:prstGeom prst="rect">
            <a:avLst/>
          </a:prstGeom>
          <a:gradFill rotWithShape="1">
            <a:gsLst>
              <a:gs pos="0">
                <a:srgbClr val="FFEEA9"/>
              </a:gs>
              <a:gs pos="100000">
                <a:srgbClr val="FFCC00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 dirty="0"/>
              <a:t>Проект «Равновесие – </a:t>
            </a:r>
          </a:p>
          <a:p>
            <a:pPr eaLnBrk="1" hangingPunct="1"/>
            <a:r>
              <a:rPr lang="ru-RU" altLang="ru-RU" sz="1300" dirty="0"/>
              <a:t>программа активации </a:t>
            </a:r>
          </a:p>
          <a:p>
            <a:pPr eaLnBrk="1" hangingPunct="1"/>
            <a:r>
              <a:rPr lang="ru-RU" altLang="ru-RU" sz="1300" dirty="0"/>
              <a:t>городских связей»</a:t>
            </a:r>
          </a:p>
          <a:p>
            <a:pPr eaLnBrk="1" hangingPunct="1"/>
            <a:r>
              <a:rPr lang="ru-RU" altLang="ru-RU" sz="1300" b="1" dirty="0"/>
              <a:t>103 028,9 тыс. руб.</a:t>
            </a:r>
          </a:p>
        </p:txBody>
      </p:sp>
      <p:cxnSp>
        <p:nvCxnSpPr>
          <p:cNvPr id="19483" name="Прямая соединительная линия 40">
            <a:extLst>
              <a:ext uri="{FF2B5EF4-FFF2-40B4-BE49-F238E27FC236}">
                <a16:creationId xmlns:a16="http://schemas.microsoft.com/office/drawing/2014/main" id="{9704029D-558C-490B-9C27-1FD5D67DB2D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243888" y="6092825"/>
            <a:ext cx="431800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84" name="Прямая соединительная линия 71">
            <a:extLst>
              <a:ext uri="{FF2B5EF4-FFF2-40B4-BE49-F238E27FC236}">
                <a16:creationId xmlns:a16="http://schemas.microsoft.com/office/drawing/2014/main" id="{3B0D36BC-E709-4233-8F4B-84D0A7FD04B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243888" y="4005263"/>
            <a:ext cx="431800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85" name="Прямая соединительная линия 73">
            <a:extLst>
              <a:ext uri="{FF2B5EF4-FFF2-40B4-BE49-F238E27FC236}">
                <a16:creationId xmlns:a16="http://schemas.microsoft.com/office/drawing/2014/main" id="{9E33D9DA-6AD2-4910-9489-56EC0F4D15D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243888" y="4941888"/>
            <a:ext cx="431800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1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18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18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18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18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1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18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1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18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18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1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1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1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6" grpId="0" animBg="1"/>
      <p:bldP spid="318467" grpId="0" animBg="1"/>
      <p:bldP spid="318468" grpId="0" animBg="1"/>
      <p:bldP spid="318470" grpId="0" animBg="1"/>
      <p:bldP spid="318471" grpId="0" animBg="1"/>
      <p:bldP spid="318478" grpId="0" animBg="1"/>
      <p:bldP spid="318492" grpId="0" animBg="1"/>
      <p:bldP spid="31849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Номер слайда 1">
            <a:extLst>
              <a:ext uri="{FF2B5EF4-FFF2-40B4-BE49-F238E27FC236}">
                <a16:creationId xmlns:a16="http://schemas.microsoft.com/office/drawing/2014/main" id="{7C02C5AD-3475-4146-965E-0B6828AE2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DF82219-4962-4F78-A207-320743F5B45C}" type="slidenum">
              <a:rPr lang="ru-RU" altLang="ru-RU" sz="1400"/>
              <a:pPr eaLnBrk="1" hangingPunct="1"/>
              <a:t>18</a:t>
            </a:fld>
            <a:endParaRPr lang="ru-RU" altLang="ru-RU" sz="1400"/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98D727FD-9241-4748-991A-F686CF247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6146" name="Object 1">
            <a:extLst>
              <a:ext uri="{FF2B5EF4-FFF2-40B4-BE49-F238E27FC236}">
                <a16:creationId xmlns:a16="http://schemas.microsoft.com/office/drawing/2014/main" id="{5728C1F5-9911-451F-9CC5-165ACCE6D2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46368"/>
              </p:ext>
            </p:extLst>
          </p:nvPr>
        </p:nvGraphicFramePr>
        <p:xfrm>
          <a:off x="-103188" y="0"/>
          <a:ext cx="9350376" cy="700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lide" r:id="rId2" imgW="516775" imgH="387411" progId="PowerPoint.Slide.12">
                  <p:embed/>
                </p:oleObj>
              </mc:Choice>
              <mc:Fallback>
                <p:oleObj name="Slide" r:id="rId2" imgW="516775" imgH="387411" progId="PowerPoint.Slide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03188" y="0"/>
                        <a:ext cx="9350376" cy="70056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">
            <a:extLst>
              <a:ext uri="{FF2B5EF4-FFF2-40B4-BE49-F238E27FC236}">
                <a16:creationId xmlns:a16="http://schemas.microsoft.com/office/drawing/2014/main" id="{C3806F6B-9980-4C1D-9978-91ACD3A4A8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4770223"/>
              </p:ext>
            </p:extLst>
          </p:nvPr>
        </p:nvGraphicFramePr>
        <p:xfrm>
          <a:off x="-103562" y="0"/>
          <a:ext cx="9351124" cy="700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lide" r:id="rId4" imgW="434536" imgH="326364" progId="PowerPoint.Slide.12">
                  <p:embed/>
                </p:oleObj>
              </mc:Choice>
              <mc:Fallback>
                <p:oleObj name="Slide" r:id="rId4" imgW="434536" imgH="326364" progId="PowerPoint.Slide.12">
                  <p:embed/>
                  <p:pic>
                    <p:nvPicPr>
                      <p:cNvPr id="6146" name="Object 1">
                        <a:extLst>
                          <a:ext uri="{FF2B5EF4-FFF2-40B4-BE49-F238E27FC236}">
                            <a16:creationId xmlns:a16="http://schemas.microsoft.com/office/drawing/2014/main" id="{5728C1F5-9911-451F-9CC5-165ACCE6D2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03562" y="0"/>
                        <a:ext cx="9351124" cy="70056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5117587-47C9-421B-9640-BF741DA5A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612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sz="6000" b="1" kern="0">
                <a:solidFill>
                  <a:schemeClr val="bg2"/>
                </a:solidFill>
                <a:latin typeface="Imprint MT Shadow" panose="04020605060303030202" pitchFamily="82" charset="0"/>
              </a:rPr>
              <a:t> </a:t>
            </a:r>
            <a:endParaRPr lang="ru-RU" altLang="ru-RU" sz="6000" b="1" kern="0" dirty="0">
              <a:solidFill>
                <a:schemeClr val="bg2"/>
              </a:solidFill>
              <a:latin typeface="Imprint MT Shadow" panose="04020605060303030202" pitchFamily="82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51BFC79-9C97-47F4-8529-49B954A538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512" y="436932"/>
            <a:ext cx="8230313" cy="6127011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CCDCCA5-07D9-4728-9F0C-74E3AFC1B7DB}"/>
              </a:ext>
            </a:extLst>
          </p:cNvPr>
          <p:cNvSpPr txBox="1">
            <a:spLocks/>
          </p:cNvSpPr>
          <p:nvPr/>
        </p:nvSpPr>
        <p:spPr>
          <a:xfrm>
            <a:off x="301625" y="2276475"/>
            <a:ext cx="8686800" cy="12239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sz="2800" b="1" kern="0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ПОДГОТОВЛЕНО ФИНАНСОВЫМ УПРАВЛЕНИЕМ ГОРОДСКОГО ОКРУГА «КОТЛАС» </a:t>
            </a:r>
            <a:br>
              <a:rPr lang="ru-RU" sz="2800" b="1" kern="0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2800" b="1" kern="0" dirty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Прямоугольник 2">
            <a:extLst>
              <a:ext uri="{FF2B5EF4-FFF2-40B4-BE49-F238E27FC236}">
                <a16:creationId xmlns:a16="http://schemas.microsoft.com/office/drawing/2014/main" id="{00BDD10C-BB71-4C20-BF19-60E7E921B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672" y="3591294"/>
            <a:ext cx="604795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пл. Советов, д. 3, г. Котлас, Архангельская область, 165300</a:t>
            </a:r>
          </a:p>
          <a:p>
            <a:pPr eaLnBrk="1" hangingPunct="1"/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тел./факс: 8 (818-37) 5-15-34, 2-14-01 </a:t>
            </a:r>
          </a:p>
          <a:p>
            <a:pPr eaLnBrk="1" hangingPunct="1"/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е-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ktfinupr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344D9382-46F2-497C-BB42-872874167F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964612" cy="1143000"/>
          </a:xfrm>
        </p:spPr>
        <p:txBody>
          <a:bodyPr/>
          <a:lstStyle/>
          <a:p>
            <a:pPr eaLnBrk="1" hangingPunct="1"/>
            <a:r>
              <a:rPr lang="ru-RU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бюджета </a:t>
            </a:r>
            <a:br>
              <a:rPr lang="ru-RU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«Котлас»</a:t>
            </a:r>
            <a:endParaRPr lang="ru-RU" altLang="ru-RU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439">
            <a:extLst>
              <a:ext uri="{FF2B5EF4-FFF2-40B4-BE49-F238E27FC236}">
                <a16:creationId xmlns:a16="http://schemas.microsoft.com/office/drawing/2014/main" id="{B60838BF-48D2-4D35-883F-31FA7ECBAB37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1259183"/>
              </p:ext>
            </p:extLst>
          </p:nvPr>
        </p:nvGraphicFramePr>
        <p:xfrm>
          <a:off x="-1548680" y="1052736"/>
          <a:ext cx="11025188" cy="828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928D57-EBE8-424F-9DAA-8E5FB6C3D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доходов бюджета городского округа «Котлас»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2019 и 2020 годы, тыс. руб.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90F3708D-3C47-4142-B5D2-127808D210D0}"/>
              </a:ext>
            </a:extLst>
          </p:cNvPr>
          <p:cNvGraphicFramePr>
            <a:graphicFrameLocks noGrp="1"/>
          </p:cNvGraphicFramePr>
          <p:nvPr>
            <p:ph type="chart" idx="1"/>
          </p:nvPr>
        </p:nvGraphicFramePr>
        <p:xfrm>
          <a:off x="457200" y="1417638"/>
          <a:ext cx="8229600" cy="3667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F52319E7-EF59-4126-9991-4B793F4365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7584" y="5257799"/>
          <a:ext cx="7560840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5991300" imgH="1152557" progId="Excel.Sheet.12">
                  <p:embed/>
                </p:oleObj>
              </mc:Choice>
              <mc:Fallback>
                <p:oleObj name="Worksheet" r:id="rId3" imgW="5991300" imgH="1152557" progId="Excel.Sheet.12">
                  <p:embed/>
                  <p:pic>
                    <p:nvPicPr>
                      <p:cNvPr id="8" name="Объект 7">
                        <a:extLst>
                          <a:ext uri="{FF2B5EF4-FFF2-40B4-BE49-F238E27FC236}">
                            <a16:creationId xmlns:a16="http://schemas.microsoft.com/office/drawing/2014/main" id="{F52319E7-EF59-4126-9991-4B793F43657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7584" y="5257799"/>
                        <a:ext cx="7560840" cy="1325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Стрелка: изогнутая вниз 9">
            <a:extLst>
              <a:ext uri="{FF2B5EF4-FFF2-40B4-BE49-F238E27FC236}">
                <a16:creationId xmlns:a16="http://schemas.microsoft.com/office/drawing/2014/main" id="{BD70B70E-21D6-45AE-9C6E-E254080055D2}"/>
              </a:ext>
            </a:extLst>
          </p:cNvPr>
          <p:cNvSpPr/>
          <p:nvPr/>
        </p:nvSpPr>
        <p:spPr bwMode="auto">
          <a:xfrm rot="19287502">
            <a:off x="1964759" y="3114980"/>
            <a:ext cx="917720" cy="272861"/>
          </a:xfrm>
          <a:prstGeom prst="curvedDownArrow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Стрелка: изогнутая вниз 10">
            <a:extLst>
              <a:ext uri="{FF2B5EF4-FFF2-40B4-BE49-F238E27FC236}">
                <a16:creationId xmlns:a16="http://schemas.microsoft.com/office/drawing/2014/main" id="{9FA635A5-CEBE-40B6-AC60-532CDBBEBB71}"/>
              </a:ext>
            </a:extLst>
          </p:cNvPr>
          <p:cNvSpPr/>
          <p:nvPr/>
        </p:nvSpPr>
        <p:spPr bwMode="auto">
          <a:xfrm rot="18302975">
            <a:off x="5340910" y="2233952"/>
            <a:ext cx="1175207" cy="301864"/>
          </a:xfrm>
          <a:prstGeom prst="curvedDownArrow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Стрелка: изогнутая вверх 12">
            <a:extLst>
              <a:ext uri="{FF2B5EF4-FFF2-40B4-BE49-F238E27FC236}">
                <a16:creationId xmlns:a16="http://schemas.microsoft.com/office/drawing/2014/main" id="{F0A2A53B-A1CD-422C-B94D-6032CAC4CE27}"/>
              </a:ext>
            </a:extLst>
          </p:cNvPr>
          <p:cNvSpPr/>
          <p:nvPr/>
        </p:nvSpPr>
        <p:spPr bwMode="auto">
          <a:xfrm rot="8272285">
            <a:off x="3773444" y="3481348"/>
            <a:ext cx="872678" cy="249753"/>
          </a:xfrm>
          <a:prstGeom prst="curvedUpArrow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07226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1">
            <a:extLst>
              <a:ext uri="{FF2B5EF4-FFF2-40B4-BE49-F238E27FC236}">
                <a16:creationId xmlns:a16="http://schemas.microsoft.com/office/drawing/2014/main" id="{F5AFED5E-28E4-4065-9471-96E84C4946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838200"/>
          <a:ext cx="7269162" cy="5597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7" name="Rectangle 12">
            <a:extLst>
              <a:ext uri="{FF2B5EF4-FFF2-40B4-BE49-F238E27FC236}">
                <a16:creationId xmlns:a16="http://schemas.microsoft.com/office/drawing/2014/main" id="{5A2F8B47-CFDC-46A8-9A2F-DD0830A36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825" y="1628775"/>
            <a:ext cx="1747838" cy="1981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pPr>
              <a:spcBef>
                <a:spcPct val="20000"/>
              </a:spcBef>
            </a:pP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от уплаты налогов </a:t>
            </a:r>
          </a:p>
          <a:p>
            <a:pPr>
              <a:spcBef>
                <a:spcPct val="20000"/>
              </a:spcBef>
            </a:pP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сборов, установленных налоговым законодательством</a:t>
            </a:r>
          </a:p>
        </p:txBody>
      </p:sp>
      <p:sp>
        <p:nvSpPr>
          <p:cNvPr id="1028" name="Rectangle 13">
            <a:extLst>
              <a:ext uri="{FF2B5EF4-FFF2-40B4-BE49-F238E27FC236}">
                <a16:creationId xmlns:a16="http://schemas.microsoft.com/office/drawing/2014/main" id="{213FAE8C-201B-4B12-9966-EBFB3487E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825" y="4076700"/>
            <a:ext cx="1719263" cy="1905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pPr>
              <a:spcBef>
                <a:spcPct val="20000"/>
              </a:spcBef>
            </a:pP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от использования и продажи имущества, платных услуг, штрафов и иные неналоговые доходы</a:t>
            </a:r>
          </a:p>
        </p:txBody>
      </p:sp>
      <p:sp>
        <p:nvSpPr>
          <p:cNvPr id="1029" name="Rectangle 14">
            <a:extLst>
              <a:ext uri="{FF2B5EF4-FFF2-40B4-BE49-F238E27FC236}">
                <a16:creationId xmlns:a16="http://schemas.microsoft.com/office/drawing/2014/main" id="{F4E93868-500E-47A2-A117-5E2867830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доходной части бюджета городского округа «Котлас» </a:t>
            </a:r>
            <a:br>
              <a:rPr lang="ru-RU" alt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разрезе налоговых и неналоговых доходов в 2020 году</a:t>
            </a:r>
          </a:p>
        </p:txBody>
      </p:sp>
    </p:spTree>
  </p:cSld>
  <p:clrMapOvr>
    <a:masterClrMapping/>
  </p:clrMapOvr>
  <p:transition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>
            <a:extLst>
              <a:ext uri="{FF2B5EF4-FFF2-40B4-BE49-F238E27FC236}">
                <a16:creationId xmlns:a16="http://schemas.microsoft.com/office/drawing/2014/main" id="{1ECBC36B-CBE7-4F92-A418-B73482FC0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1989138"/>
            <a:ext cx="2133600" cy="1219200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и </a:t>
            </a:r>
          </a:p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ru-RU" altLang="ru-RU"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773 613,3 тыс. руб.</a:t>
            </a:r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846DC65D-C496-40D5-A5A2-F9BC695C7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1916113"/>
            <a:ext cx="2362200" cy="121920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и </a:t>
            </a:r>
          </a:p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ru-RU" altLang="ru-RU"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830 082,8 тыс. руб.</a:t>
            </a:r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A1EC10B0-3284-4282-BBA1-5B870F2512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3" y="1268413"/>
            <a:ext cx="990600" cy="45720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год</a:t>
            </a:r>
          </a:p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(отчет)</a:t>
            </a:r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F6269796-D8C9-45F5-8D34-06D6ACD2F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1341438"/>
            <a:ext cx="990600" cy="457200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год</a:t>
            </a:r>
          </a:p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(план)</a:t>
            </a:r>
          </a:p>
        </p:txBody>
      </p:sp>
      <p:sp>
        <p:nvSpPr>
          <p:cNvPr id="34826" name="Rectangle 10">
            <a:extLst>
              <a:ext uri="{FF2B5EF4-FFF2-40B4-BE49-F238E27FC236}">
                <a16:creationId xmlns:a16="http://schemas.microsoft.com/office/drawing/2014/main" id="{578984B4-1041-4300-A0D4-EA3C5D35E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3860800"/>
            <a:ext cx="2133600" cy="990600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endParaRPr lang="ru-RU" altLang="ru-RU" sz="1200" b="1" dirty="0"/>
          </a:p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ru-RU" altLang="ru-RU"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703 885,5 тыс. руб.</a:t>
            </a:r>
          </a:p>
        </p:txBody>
      </p:sp>
      <p:sp>
        <p:nvSpPr>
          <p:cNvPr id="34827" name="Rectangle 11">
            <a:extLst>
              <a:ext uri="{FF2B5EF4-FFF2-40B4-BE49-F238E27FC236}">
                <a16:creationId xmlns:a16="http://schemas.microsoft.com/office/drawing/2014/main" id="{1775EBF6-6A94-430E-81DD-690215B9B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084763"/>
            <a:ext cx="2133600" cy="990600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endParaRPr lang="ru-RU" altLang="ru-RU" sz="1200" b="1" dirty="0"/>
          </a:p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ru-RU" altLang="ru-RU"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69 727,8 тыс. руб.</a:t>
            </a:r>
          </a:p>
        </p:txBody>
      </p:sp>
      <p:sp>
        <p:nvSpPr>
          <p:cNvPr id="34828" name="Rectangle 12">
            <a:extLst>
              <a:ext uri="{FF2B5EF4-FFF2-40B4-BE49-F238E27FC236}">
                <a16:creationId xmlns:a16="http://schemas.microsoft.com/office/drawing/2014/main" id="{6F3596EF-13EB-40FE-AA8E-1FE69CB27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3933825"/>
            <a:ext cx="2362200" cy="99060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endParaRPr lang="ru-RU" altLang="ru-RU" sz="1200" b="1" dirty="0"/>
          </a:p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ru-RU" altLang="ru-RU"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710 943,0 тыс. руб.</a:t>
            </a:r>
          </a:p>
        </p:txBody>
      </p:sp>
      <p:sp>
        <p:nvSpPr>
          <p:cNvPr id="34829" name="Rectangle 13">
            <a:extLst>
              <a:ext uri="{FF2B5EF4-FFF2-40B4-BE49-F238E27FC236}">
                <a16:creationId xmlns:a16="http://schemas.microsoft.com/office/drawing/2014/main" id="{F4E27248-0502-4D30-B41E-6832D52E0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5157788"/>
            <a:ext cx="2362200" cy="99060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endParaRPr lang="ru-RU" altLang="ru-RU" sz="1200" b="1" dirty="0"/>
          </a:p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ru-RU" altLang="ru-RU"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119 139,8 тыс. руб.</a:t>
            </a:r>
          </a:p>
        </p:txBody>
      </p:sp>
      <p:sp>
        <p:nvSpPr>
          <p:cNvPr id="34830" name="Line 14">
            <a:extLst>
              <a:ext uri="{FF2B5EF4-FFF2-40B4-BE49-F238E27FC236}">
                <a16:creationId xmlns:a16="http://schemas.microsoft.com/office/drawing/2014/main" id="{D2DFE020-5D5B-4F15-A0D5-A735CC69A3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11638" y="2565400"/>
            <a:ext cx="1219200" cy="381000"/>
          </a:xfrm>
          <a:prstGeom prst="line">
            <a:avLst/>
          </a:prstGeom>
          <a:noFill/>
          <a:ln w="53975">
            <a:solidFill>
              <a:srgbClr val="00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31" name="Line 15">
            <a:extLst>
              <a:ext uri="{FF2B5EF4-FFF2-40B4-BE49-F238E27FC236}">
                <a16:creationId xmlns:a16="http://schemas.microsoft.com/office/drawing/2014/main" id="{AF99848D-9FB9-43B9-9BDC-51DE0A5BEE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11638" y="5445125"/>
            <a:ext cx="1219200" cy="381000"/>
          </a:xfrm>
          <a:prstGeom prst="line">
            <a:avLst/>
          </a:prstGeom>
          <a:noFill/>
          <a:ln w="53975">
            <a:solidFill>
              <a:srgbClr val="00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35" name="Line 19">
            <a:extLst>
              <a:ext uri="{FF2B5EF4-FFF2-40B4-BE49-F238E27FC236}">
                <a16:creationId xmlns:a16="http://schemas.microsoft.com/office/drawing/2014/main" id="{793C5995-BE97-4A9E-95F1-EAB1A3693B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40200" y="4365625"/>
            <a:ext cx="1295400" cy="358775"/>
          </a:xfrm>
          <a:prstGeom prst="line">
            <a:avLst/>
          </a:prstGeom>
          <a:noFill/>
          <a:ln w="53975">
            <a:solidFill>
              <a:srgbClr val="00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38" name="Rectangle 22">
            <a:extLst>
              <a:ext uri="{FF2B5EF4-FFF2-40B4-BE49-F238E27FC236}">
                <a16:creationId xmlns:a16="http://schemas.microsoft.com/office/drawing/2014/main" id="{68D159AF-ABFE-4206-BD50-42E385D16DCB}"/>
              </a:ext>
            </a:extLst>
          </p:cNvPr>
          <p:cNvSpPr>
            <a:spLocks noChangeArrowheads="1"/>
          </p:cNvSpPr>
          <p:nvPr/>
        </p:nvSpPr>
        <p:spPr bwMode="auto">
          <a:xfrm rot="-915253">
            <a:off x="4161409" y="4167619"/>
            <a:ext cx="1046613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sz="1800" b="1" dirty="0">
                <a:solidFill>
                  <a:srgbClr val="33CCFF"/>
                </a:solidFill>
              </a:rPr>
              <a:t>+ 1,0 %</a:t>
            </a:r>
          </a:p>
        </p:txBody>
      </p:sp>
      <p:sp>
        <p:nvSpPr>
          <p:cNvPr id="34839" name="Rectangle 23">
            <a:extLst>
              <a:ext uri="{FF2B5EF4-FFF2-40B4-BE49-F238E27FC236}">
                <a16:creationId xmlns:a16="http://schemas.microsoft.com/office/drawing/2014/main" id="{E1FA6CB4-5B6B-41DB-B8A4-17202D24F6F4}"/>
              </a:ext>
            </a:extLst>
          </p:cNvPr>
          <p:cNvSpPr>
            <a:spLocks noChangeArrowheads="1"/>
          </p:cNvSpPr>
          <p:nvPr/>
        </p:nvSpPr>
        <p:spPr bwMode="auto">
          <a:xfrm rot="-1084112">
            <a:off x="4155333" y="2433563"/>
            <a:ext cx="1021076" cy="6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sz="1800" b="1" dirty="0">
                <a:solidFill>
                  <a:srgbClr val="33CCFF"/>
                </a:solidFill>
              </a:rPr>
              <a:t>+ 7,3 %</a:t>
            </a:r>
          </a:p>
        </p:txBody>
      </p:sp>
      <p:sp>
        <p:nvSpPr>
          <p:cNvPr id="34840" name="Rectangle 24">
            <a:extLst>
              <a:ext uri="{FF2B5EF4-FFF2-40B4-BE49-F238E27FC236}">
                <a16:creationId xmlns:a16="http://schemas.microsoft.com/office/drawing/2014/main" id="{7A683BBD-D157-4BBC-913C-06660278D557}"/>
              </a:ext>
            </a:extLst>
          </p:cNvPr>
          <p:cNvSpPr>
            <a:spLocks noChangeArrowheads="1"/>
          </p:cNvSpPr>
          <p:nvPr/>
        </p:nvSpPr>
        <p:spPr bwMode="auto">
          <a:xfrm rot="-1084112">
            <a:off x="4116178" y="5306540"/>
            <a:ext cx="119207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sz="1800" b="1" dirty="0">
                <a:solidFill>
                  <a:srgbClr val="33CCFF"/>
                </a:solidFill>
              </a:rPr>
              <a:t>+ 70,9%</a:t>
            </a:r>
          </a:p>
        </p:txBody>
      </p:sp>
      <p:sp>
        <p:nvSpPr>
          <p:cNvPr id="34842" name="Rectangle 26">
            <a:extLst>
              <a:ext uri="{FF2B5EF4-FFF2-40B4-BE49-F238E27FC236}">
                <a16:creationId xmlns:a16="http://schemas.microsoft.com/office/drawing/2014/main" id="{4217CA8C-C6EF-471B-AC4B-5B4E374A7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04800"/>
            <a:ext cx="82296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налоговых и </a:t>
            </a:r>
          </a:p>
          <a:p>
            <a:r>
              <a:rPr lang="ru-RU" alt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неналоговых доходов в бюджет городского округа «Котлас»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  <p:bldP spid="34821" grpId="0" animBg="1"/>
      <p:bldP spid="34822" grpId="0" animBg="1"/>
      <p:bldP spid="34823" grpId="0" animBg="1"/>
      <p:bldP spid="34826" grpId="0" animBg="1"/>
      <p:bldP spid="34827" grpId="0" animBg="1"/>
      <p:bldP spid="34828" grpId="0" animBg="1"/>
      <p:bldP spid="34829" grpId="0" animBg="1"/>
      <p:bldP spid="34838" grpId="0"/>
      <p:bldP spid="34839" grpId="0"/>
      <p:bldP spid="34840" grpId="0"/>
      <p:bldP spid="348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C43E587B-4DDA-407A-BAF6-43F3ABC9DD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/>
          <a:lstStyle/>
          <a:p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плана по</a:t>
            </a:r>
            <a:b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налоговым доходам в бюджет городского округа «Котлас»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48700D5-A915-4596-B06A-3917DE7C8745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-9525" y="531813"/>
          <a:ext cx="9134475" cy="662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A2D09C19-BC70-404D-916F-30EC14870F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/>
          <a:lstStyle/>
          <a:p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плана по</a:t>
            </a:r>
            <a:b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неналоговым доходам в бюджет городского округа «Котлас»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DB29B43-6AB5-4D23-A1E9-3B177A40B2E0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251520" y="387350"/>
          <a:ext cx="8784976" cy="6961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22E6B86-6C52-43A9-A448-0889D6073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762000"/>
            <a:ext cx="3886200" cy="457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от других бюджетов</a:t>
            </a:r>
          </a:p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2 454 080,0 тыс. руб.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DD6D6E5-F1E7-4464-8844-AAC6499AD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52400"/>
            <a:ext cx="8458200" cy="5334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безвозмездных поступлений в бюджет городского округа «Котлас» в 2020 году </a:t>
            </a:r>
          </a:p>
          <a:p>
            <a:pPr>
              <a:spcBef>
                <a:spcPct val="20000"/>
              </a:spcBef>
            </a:pPr>
            <a:r>
              <a:rPr lang="ru-RU" alt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2 454 336,7 тыс. руб.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CBEDD9D2-F40F-4080-B815-42EDACB8D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99" y="1295383"/>
            <a:ext cx="3643313" cy="236834"/>
          </a:xfrm>
          <a:prstGeom prst="rect">
            <a:avLst/>
          </a:prstGeom>
          <a:solidFill>
            <a:srgbClr val="66FFFF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Дотации  на выравнивание БО 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156 529,6 тыс. руб.</a:t>
            </a:r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969F925C-2095-4B43-80A4-B64DCA822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98" y="1590472"/>
            <a:ext cx="3643307" cy="228600"/>
          </a:xfrm>
          <a:prstGeom prst="rect">
            <a:avLst/>
          </a:prstGeom>
          <a:solidFill>
            <a:srgbClr val="FF99CC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Субсидии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 1 161 271,2 тыс. руб.</a:t>
            </a:r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C4DA33DB-0FC6-45A3-B1E3-6038F27BC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351" y="1886269"/>
            <a:ext cx="4696440" cy="228600"/>
          </a:xfrm>
          <a:prstGeom prst="rect">
            <a:avLst/>
          </a:prstGeom>
          <a:solidFill>
            <a:srgbClr val="FF99CC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осуществление дорожной деятельности 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55 545,2 тыс. руб.</a:t>
            </a:r>
          </a:p>
        </p:txBody>
      </p:sp>
      <p:sp>
        <p:nvSpPr>
          <p:cNvPr id="8201" name="Rectangle 9">
            <a:extLst>
              <a:ext uri="{FF2B5EF4-FFF2-40B4-BE49-F238E27FC236}">
                <a16:creationId xmlns:a16="http://schemas.microsoft.com/office/drawing/2014/main" id="{2AF6423E-BE94-4F61-856B-092D64CE1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6972" y="2180269"/>
            <a:ext cx="4696435" cy="228600"/>
          </a:xfrm>
          <a:prstGeom prst="rect">
            <a:avLst/>
          </a:prstGeom>
          <a:solidFill>
            <a:srgbClr val="FF99CC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строительство школы и садика 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513 653,0 тыс. руб.</a:t>
            </a:r>
          </a:p>
        </p:txBody>
      </p:sp>
      <p:sp>
        <p:nvSpPr>
          <p:cNvPr id="8202" name="Rectangle 10">
            <a:extLst>
              <a:ext uri="{FF2B5EF4-FFF2-40B4-BE49-F238E27FC236}">
                <a16:creationId xmlns:a16="http://schemas.microsoft.com/office/drawing/2014/main" id="{51DF6008-FB05-431A-9F69-1AF024B89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655" y="3037245"/>
            <a:ext cx="4710127" cy="222333"/>
          </a:xfrm>
          <a:prstGeom prst="rect">
            <a:avLst/>
          </a:prstGeom>
          <a:solidFill>
            <a:srgbClr val="FF99CC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формирование современной городской среды 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30 565,1 тыс. руб.</a:t>
            </a:r>
          </a:p>
        </p:txBody>
      </p:sp>
      <p:sp>
        <p:nvSpPr>
          <p:cNvPr id="8203" name="Rectangle 11">
            <a:extLst>
              <a:ext uri="{FF2B5EF4-FFF2-40B4-BE49-F238E27FC236}">
                <a16:creationId xmlns:a16="http://schemas.microsoft.com/office/drawing/2014/main" id="{4DC12402-7A0D-4627-84CE-FF138F9EA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6972" y="3323254"/>
            <a:ext cx="4723879" cy="222333"/>
          </a:xfrm>
          <a:prstGeom prst="rect">
            <a:avLst/>
          </a:prstGeom>
          <a:solidFill>
            <a:srgbClr val="FF99CC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 err="1">
                <a:latin typeface="Times New Roman" pitchFamily="18" charset="0"/>
                <a:cs typeface="Times New Roman" pitchFamily="18" charset="0"/>
              </a:rPr>
              <a:t>софинансирование</a:t>
            </a: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 вопросов местного значения 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83 405,4 тыс. руб.</a:t>
            </a:r>
          </a:p>
        </p:txBody>
      </p:sp>
      <p:sp>
        <p:nvSpPr>
          <p:cNvPr id="8204" name="Rectangle 12">
            <a:extLst>
              <a:ext uri="{FF2B5EF4-FFF2-40B4-BE49-F238E27FC236}">
                <a16:creationId xmlns:a16="http://schemas.microsoft.com/office/drawing/2014/main" id="{9C3EFF55-A866-4AE8-B5AC-54F768B91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89" y="4193656"/>
            <a:ext cx="3643313" cy="228600"/>
          </a:xfrm>
          <a:prstGeom prst="rect">
            <a:avLst/>
          </a:prstGeom>
          <a:solidFill>
            <a:srgbClr val="FFCC00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Субвенции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 993 685,1 тыс. руб.</a:t>
            </a:r>
          </a:p>
        </p:txBody>
      </p:sp>
      <p:sp>
        <p:nvSpPr>
          <p:cNvPr id="8205" name="Rectangle 13">
            <a:extLst>
              <a:ext uri="{FF2B5EF4-FFF2-40B4-BE49-F238E27FC236}">
                <a16:creationId xmlns:a16="http://schemas.microsoft.com/office/drawing/2014/main" id="{FA22073A-0CF6-4815-AAAD-E5DF905BA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3043" y="4480511"/>
            <a:ext cx="4723880" cy="229081"/>
          </a:xfrm>
          <a:prstGeom prst="rect">
            <a:avLst/>
          </a:prstGeom>
          <a:solidFill>
            <a:srgbClr val="FFCC00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реализация общеобразовательных программ 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885 069,1 тыс. руб.</a:t>
            </a:r>
          </a:p>
        </p:txBody>
      </p:sp>
      <p:sp>
        <p:nvSpPr>
          <p:cNvPr id="8206" name="Rectangle 14">
            <a:extLst>
              <a:ext uri="{FF2B5EF4-FFF2-40B4-BE49-F238E27FC236}">
                <a16:creationId xmlns:a16="http://schemas.microsoft.com/office/drawing/2014/main" id="{A926F7CF-1DA9-41ED-B29B-BEA962E0D9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89" y="5416850"/>
            <a:ext cx="3643310" cy="228600"/>
          </a:xfrm>
          <a:prstGeom prst="rect">
            <a:avLst/>
          </a:prstGeom>
          <a:solidFill>
            <a:srgbClr val="CC99FF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Иные МБТ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 142 594,1 тыс. руб. </a:t>
            </a:r>
          </a:p>
        </p:txBody>
      </p:sp>
      <p:sp>
        <p:nvSpPr>
          <p:cNvPr id="8208" name="Rectangle 16">
            <a:extLst>
              <a:ext uri="{FF2B5EF4-FFF2-40B4-BE49-F238E27FC236}">
                <a16:creationId xmlns:a16="http://schemas.microsoft.com/office/drawing/2014/main" id="{330C4E03-006F-4EA6-9E0B-ED3B3F359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3042" y="4783453"/>
            <a:ext cx="4732058" cy="229081"/>
          </a:xfrm>
          <a:prstGeom prst="rect">
            <a:avLst/>
          </a:prstGeom>
          <a:solidFill>
            <a:srgbClr val="FFCC00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предоставление жилых помещений детям-сиротам 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27 540,0 тыс. руб.</a:t>
            </a:r>
          </a:p>
        </p:txBody>
      </p:sp>
      <p:sp>
        <p:nvSpPr>
          <p:cNvPr id="8209" name="Rectangle 17">
            <a:extLst>
              <a:ext uri="{FF2B5EF4-FFF2-40B4-BE49-F238E27FC236}">
                <a16:creationId xmlns:a16="http://schemas.microsoft.com/office/drawing/2014/main" id="{2DB88A69-5E3B-434E-A8FA-3E8B2EE52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588" y="5704186"/>
            <a:ext cx="4747512" cy="228600"/>
          </a:xfrm>
          <a:prstGeom prst="rect">
            <a:avLst/>
          </a:prstGeom>
          <a:solidFill>
            <a:srgbClr val="CC99FF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средства резервного фонда субъекта 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3 610,4 тыс. руб.</a:t>
            </a:r>
          </a:p>
        </p:txBody>
      </p:sp>
      <p:sp>
        <p:nvSpPr>
          <p:cNvPr id="8213" name="Line 21">
            <a:extLst>
              <a:ext uri="{FF2B5EF4-FFF2-40B4-BE49-F238E27FC236}">
                <a16:creationId xmlns:a16="http://schemas.microsoft.com/office/drawing/2014/main" id="{090F98F3-1591-4F1B-BD13-3AD192AC77F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685800"/>
            <a:ext cx="0" cy="7620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6" name="Line 24">
            <a:extLst>
              <a:ext uri="{FF2B5EF4-FFF2-40B4-BE49-F238E27FC236}">
                <a16:creationId xmlns:a16="http://schemas.microsoft.com/office/drawing/2014/main" id="{D7678656-49C3-47E3-88E1-FC7540CD89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" y="990600"/>
            <a:ext cx="228600" cy="0"/>
          </a:xfrm>
          <a:prstGeom prst="line">
            <a:avLst/>
          </a:prstGeom>
          <a:noFill/>
          <a:ln w="31750">
            <a:solidFill>
              <a:srgbClr val="92D05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7" name="Line 25">
            <a:extLst>
              <a:ext uri="{FF2B5EF4-FFF2-40B4-BE49-F238E27FC236}">
                <a16:creationId xmlns:a16="http://schemas.microsoft.com/office/drawing/2014/main" id="{2C7ECF1D-2734-4B56-AC45-A98EF9B416AF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730" y="975360"/>
            <a:ext cx="20786" cy="4554461"/>
          </a:xfrm>
          <a:prstGeom prst="line">
            <a:avLst/>
          </a:prstGeom>
          <a:noFill/>
          <a:ln w="31750">
            <a:solidFill>
              <a:srgbClr val="92D05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9" name="Line 27">
            <a:extLst>
              <a:ext uri="{FF2B5EF4-FFF2-40B4-BE49-F238E27FC236}">
                <a16:creationId xmlns:a16="http://schemas.microsoft.com/office/drawing/2014/main" id="{400BF25C-653E-4252-9B32-778E256A264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446" y="1697859"/>
            <a:ext cx="415142" cy="7186"/>
          </a:xfrm>
          <a:prstGeom prst="line">
            <a:avLst/>
          </a:prstGeom>
          <a:noFill/>
          <a:ln w="31750">
            <a:solidFill>
              <a:srgbClr val="92D05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5" name="Line 33">
            <a:extLst>
              <a:ext uri="{FF2B5EF4-FFF2-40B4-BE49-F238E27FC236}">
                <a16:creationId xmlns:a16="http://schemas.microsoft.com/office/drawing/2014/main" id="{51B17ED2-5FB5-469E-A262-1A411208F41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455" y="1819070"/>
            <a:ext cx="34282" cy="2196297"/>
          </a:xfrm>
          <a:prstGeom prst="line">
            <a:avLst/>
          </a:prstGeom>
          <a:noFill/>
          <a:ln w="317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6" name="Line 34">
            <a:extLst>
              <a:ext uri="{FF2B5EF4-FFF2-40B4-BE49-F238E27FC236}">
                <a16:creationId xmlns:a16="http://schemas.microsoft.com/office/drawing/2014/main" id="{EE838259-6BB6-4060-B937-A1F8FF4812B7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305" y="2851342"/>
            <a:ext cx="304800" cy="0"/>
          </a:xfrm>
          <a:prstGeom prst="line">
            <a:avLst/>
          </a:prstGeom>
          <a:noFill/>
          <a:ln w="317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7" name="Line 35">
            <a:extLst>
              <a:ext uri="{FF2B5EF4-FFF2-40B4-BE49-F238E27FC236}">
                <a16:creationId xmlns:a16="http://schemas.microsoft.com/office/drawing/2014/main" id="{046AEA8A-38FA-4E18-A794-151424DD9AED}"/>
              </a:ext>
            </a:extLst>
          </p:cNvPr>
          <p:cNvSpPr>
            <a:spLocks noChangeShapeType="1"/>
          </p:cNvSpPr>
          <p:nvPr/>
        </p:nvSpPr>
        <p:spPr bwMode="auto">
          <a:xfrm>
            <a:off x="646113" y="2583221"/>
            <a:ext cx="304800" cy="0"/>
          </a:xfrm>
          <a:prstGeom prst="line">
            <a:avLst/>
          </a:prstGeom>
          <a:noFill/>
          <a:ln w="317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9" name="Line 37">
            <a:extLst>
              <a:ext uri="{FF2B5EF4-FFF2-40B4-BE49-F238E27FC236}">
                <a16:creationId xmlns:a16="http://schemas.microsoft.com/office/drawing/2014/main" id="{3ACE30C3-1198-48B4-ABAC-500DFF8E564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6113" y="2000569"/>
            <a:ext cx="304800" cy="0"/>
          </a:xfrm>
          <a:prstGeom prst="line">
            <a:avLst/>
          </a:prstGeom>
          <a:noFill/>
          <a:ln w="317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30" name="Line 38">
            <a:extLst>
              <a:ext uri="{FF2B5EF4-FFF2-40B4-BE49-F238E27FC236}">
                <a16:creationId xmlns:a16="http://schemas.microsoft.com/office/drawing/2014/main" id="{15AA4B29-0AA4-4629-9911-9A4B0BD57380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673" y="4396104"/>
            <a:ext cx="0" cy="774698"/>
          </a:xfrm>
          <a:prstGeom prst="line">
            <a:avLst/>
          </a:prstGeom>
          <a:noFill/>
          <a:ln w="317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32" name="Line 40">
            <a:extLst>
              <a:ext uri="{FF2B5EF4-FFF2-40B4-BE49-F238E27FC236}">
                <a16:creationId xmlns:a16="http://schemas.microsoft.com/office/drawing/2014/main" id="{D630C6EB-CC36-44D7-9A7E-5EF5054D2C1D}"/>
              </a:ext>
            </a:extLst>
          </p:cNvPr>
          <p:cNvSpPr>
            <a:spLocks noChangeShapeType="1"/>
          </p:cNvSpPr>
          <p:nvPr/>
        </p:nvSpPr>
        <p:spPr bwMode="auto">
          <a:xfrm>
            <a:off x="671737" y="4592103"/>
            <a:ext cx="279175" cy="921"/>
          </a:xfrm>
          <a:prstGeom prst="line">
            <a:avLst/>
          </a:prstGeom>
          <a:noFill/>
          <a:ln w="317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34" name="Line 42">
            <a:extLst>
              <a:ext uri="{FF2B5EF4-FFF2-40B4-BE49-F238E27FC236}">
                <a16:creationId xmlns:a16="http://schemas.microsoft.com/office/drawing/2014/main" id="{1C7E8456-0F40-47A9-9528-049FDC0DFC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2" y="5625306"/>
            <a:ext cx="18712" cy="1080291"/>
          </a:xfrm>
          <a:prstGeom prst="line">
            <a:avLst/>
          </a:prstGeom>
          <a:noFill/>
          <a:ln w="31750">
            <a:solidFill>
              <a:srgbClr val="CC99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35" name="Line 43">
            <a:extLst>
              <a:ext uri="{FF2B5EF4-FFF2-40B4-BE49-F238E27FC236}">
                <a16:creationId xmlns:a16="http://schemas.microsoft.com/office/drawing/2014/main" id="{9575BCC1-7109-4946-9BBA-2ADDA3918AF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2925" y="5818486"/>
            <a:ext cx="228600" cy="0"/>
          </a:xfrm>
          <a:prstGeom prst="line">
            <a:avLst/>
          </a:prstGeom>
          <a:noFill/>
          <a:ln w="31750">
            <a:solidFill>
              <a:srgbClr val="CC99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49" name="Rectangle 44">
            <a:extLst>
              <a:ext uri="{FF2B5EF4-FFF2-40B4-BE49-F238E27FC236}">
                <a16:creationId xmlns:a16="http://schemas.microsoft.com/office/drawing/2014/main" id="{2FB869D1-5066-4EBF-91E2-88C700746F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557338"/>
            <a:ext cx="1981200" cy="1219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от организаций в бюджет ГО «Котлас» остатков неиспользованных  </a:t>
            </a:r>
          </a:p>
          <a:p>
            <a:pPr>
              <a:spcBef>
                <a:spcPct val="20000"/>
              </a:spcBef>
            </a:pP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МБТ прошлых лет </a:t>
            </a:r>
          </a:p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40,5 тыс. руб.</a:t>
            </a:r>
          </a:p>
        </p:txBody>
      </p:sp>
      <p:sp>
        <p:nvSpPr>
          <p:cNvPr id="8237" name="Line 45">
            <a:extLst>
              <a:ext uri="{FF2B5EF4-FFF2-40B4-BE49-F238E27FC236}">
                <a16:creationId xmlns:a16="http://schemas.microsoft.com/office/drawing/2014/main" id="{09FED0A4-9485-45DB-A1C0-2C9D04FFD6D9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381000"/>
            <a:ext cx="2286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38" name="Line 46">
            <a:extLst>
              <a:ext uri="{FF2B5EF4-FFF2-40B4-BE49-F238E27FC236}">
                <a16:creationId xmlns:a16="http://schemas.microsoft.com/office/drawing/2014/main" id="{46C9933F-7CFA-4CCD-B981-5A97564A6B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964613" y="381000"/>
            <a:ext cx="26987" cy="304800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39" name="Line 47">
            <a:extLst>
              <a:ext uri="{FF2B5EF4-FFF2-40B4-BE49-F238E27FC236}">
                <a16:creationId xmlns:a16="http://schemas.microsoft.com/office/drawing/2014/main" id="{631F5F60-3E39-4CF9-B383-C4E7812FAB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20150" y="2133600"/>
            <a:ext cx="1524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40" name="Line 48">
            <a:extLst>
              <a:ext uri="{FF2B5EF4-FFF2-40B4-BE49-F238E27FC236}">
                <a16:creationId xmlns:a16="http://schemas.microsoft.com/office/drawing/2014/main" id="{8C74728B-78C6-4CC5-84EB-F06F0745F6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20150" y="1125538"/>
            <a:ext cx="1524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54" name="Rectangle 20">
            <a:extLst>
              <a:ext uri="{FF2B5EF4-FFF2-40B4-BE49-F238E27FC236}">
                <a16:creationId xmlns:a16="http://schemas.microsoft.com/office/drawing/2014/main" id="{FF64E38B-7556-4802-83C0-42E001EBB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765175"/>
            <a:ext cx="1981200" cy="71913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безвозмездные поступления</a:t>
            </a:r>
          </a:p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413,8 тыс. руб.</a:t>
            </a:r>
          </a:p>
        </p:txBody>
      </p:sp>
      <p:sp>
        <p:nvSpPr>
          <p:cNvPr id="13355" name="Rectangle 44">
            <a:extLst>
              <a:ext uri="{FF2B5EF4-FFF2-40B4-BE49-F238E27FC236}">
                <a16:creationId xmlns:a16="http://schemas.microsoft.com/office/drawing/2014/main" id="{8D643C09-CFEF-4EAA-AC1D-242157ABC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2852738"/>
            <a:ext cx="1981200" cy="1219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Возврат в бюджет Архангельской области остатков неиспользованных  МБТ прошлых лет </a:t>
            </a:r>
          </a:p>
          <a:p>
            <a:pPr>
              <a:spcBef>
                <a:spcPct val="20000"/>
              </a:spcBef>
            </a:pP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- 197,6 тыс. руб.</a:t>
            </a:r>
          </a:p>
        </p:txBody>
      </p:sp>
      <p:sp>
        <p:nvSpPr>
          <p:cNvPr id="45" name="Line 48">
            <a:extLst>
              <a:ext uri="{FF2B5EF4-FFF2-40B4-BE49-F238E27FC236}">
                <a16:creationId xmlns:a16="http://schemas.microsoft.com/office/drawing/2014/main" id="{E3B7A11A-0DE6-48B8-A185-AE394D4155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20150" y="3429000"/>
            <a:ext cx="144463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17">
            <a:extLst>
              <a:ext uri="{FF2B5EF4-FFF2-40B4-BE49-F238E27FC236}">
                <a16:creationId xmlns:a16="http://schemas.microsoft.com/office/drawing/2014/main" id="{17AA079D-DFA6-492F-BDDB-DB2A097D6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156" y="5992346"/>
            <a:ext cx="4750944" cy="226116"/>
          </a:xfrm>
          <a:prstGeom prst="rect">
            <a:avLst/>
          </a:prstGeom>
          <a:solidFill>
            <a:srgbClr val="CC99FF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строительство детского сада 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20 545,2 тыс. руб.</a:t>
            </a:r>
          </a:p>
        </p:txBody>
      </p:sp>
      <p:sp>
        <p:nvSpPr>
          <p:cNvPr id="47" name="Line 43">
            <a:extLst>
              <a:ext uri="{FF2B5EF4-FFF2-40B4-BE49-F238E27FC236}">
                <a16:creationId xmlns:a16="http://schemas.microsoft.com/office/drawing/2014/main" id="{99B35A96-F89D-4182-BD6C-02D67BD68711}"/>
              </a:ext>
            </a:extLst>
          </p:cNvPr>
          <p:cNvSpPr>
            <a:spLocks noChangeShapeType="1"/>
          </p:cNvSpPr>
          <p:nvPr/>
        </p:nvSpPr>
        <p:spPr bwMode="auto">
          <a:xfrm>
            <a:off x="695437" y="6105404"/>
            <a:ext cx="228600" cy="0"/>
          </a:xfrm>
          <a:prstGeom prst="line">
            <a:avLst/>
          </a:prstGeom>
          <a:noFill/>
          <a:ln w="31750">
            <a:solidFill>
              <a:srgbClr val="CC99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10">
            <a:extLst>
              <a:ext uri="{FF2B5EF4-FFF2-40B4-BE49-F238E27FC236}">
                <a16:creationId xmlns:a16="http://schemas.microsoft.com/office/drawing/2014/main" id="{F0B1006E-D51D-4CDA-B028-D1762FC72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467" y="2756216"/>
            <a:ext cx="4688505" cy="222334"/>
          </a:xfrm>
          <a:prstGeom prst="rect">
            <a:avLst/>
          </a:prstGeom>
          <a:solidFill>
            <a:srgbClr val="FF99CC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переселение граждан из аварийного жилищного фонда 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361 371,4 тыс. руб.</a:t>
            </a:r>
          </a:p>
        </p:txBody>
      </p:sp>
      <p:sp>
        <p:nvSpPr>
          <p:cNvPr id="50" name="Rectangle 9">
            <a:extLst>
              <a:ext uri="{FF2B5EF4-FFF2-40B4-BE49-F238E27FC236}">
                <a16:creationId xmlns:a16="http://schemas.microsoft.com/office/drawing/2014/main" id="{BDCC9166-E3D1-4FAC-B65B-AC207FECA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467" y="2468921"/>
            <a:ext cx="4696435" cy="228600"/>
          </a:xfrm>
          <a:prstGeom prst="rect">
            <a:avLst/>
          </a:prstGeom>
          <a:solidFill>
            <a:srgbClr val="FF99CC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строительство дороги 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45 000,0 тыс. руб.</a:t>
            </a:r>
          </a:p>
        </p:txBody>
      </p:sp>
      <p:sp>
        <p:nvSpPr>
          <p:cNvPr id="51" name="Rectangle 11">
            <a:extLst>
              <a:ext uri="{FF2B5EF4-FFF2-40B4-BE49-F238E27FC236}">
                <a16:creationId xmlns:a16="http://schemas.microsoft.com/office/drawing/2014/main" id="{5499192D-EE2A-4796-A0B1-EE6DF46AD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421" y="3621546"/>
            <a:ext cx="4723879" cy="222333"/>
          </a:xfrm>
          <a:prstGeom prst="rect">
            <a:avLst/>
          </a:prstGeom>
          <a:solidFill>
            <a:srgbClr val="FF99CC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горячее питание обучающимся начальной школы 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19 637,0 тыс. руб.</a:t>
            </a:r>
          </a:p>
        </p:txBody>
      </p:sp>
      <p:sp>
        <p:nvSpPr>
          <p:cNvPr id="52" name="Rectangle 11">
            <a:extLst>
              <a:ext uri="{FF2B5EF4-FFF2-40B4-BE49-F238E27FC236}">
                <a16:creationId xmlns:a16="http://schemas.microsoft.com/office/drawing/2014/main" id="{733D9032-5C91-4AEF-BBE7-5F2396EEA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221" y="3904204"/>
            <a:ext cx="4723879" cy="222333"/>
          </a:xfrm>
          <a:prstGeom prst="rect">
            <a:avLst/>
          </a:prstGeom>
          <a:solidFill>
            <a:srgbClr val="FF99CC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на повышение зарплаты работникам соц. сферы 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18 405,0 тыс. руб.</a:t>
            </a:r>
          </a:p>
        </p:txBody>
      </p:sp>
      <p:sp>
        <p:nvSpPr>
          <p:cNvPr id="53" name="Line 35">
            <a:extLst>
              <a:ext uri="{FF2B5EF4-FFF2-40B4-BE49-F238E27FC236}">
                <a16:creationId xmlns:a16="http://schemas.microsoft.com/office/drawing/2014/main" id="{16B6CA50-9E0B-4596-9BA7-B8A3186C69D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456" y="2286990"/>
            <a:ext cx="304800" cy="0"/>
          </a:xfrm>
          <a:prstGeom prst="line">
            <a:avLst/>
          </a:prstGeom>
          <a:noFill/>
          <a:ln w="317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Line 35">
            <a:extLst>
              <a:ext uri="{FF2B5EF4-FFF2-40B4-BE49-F238E27FC236}">
                <a16:creationId xmlns:a16="http://schemas.microsoft.com/office/drawing/2014/main" id="{1CEE6AE4-642A-4DFB-81D6-997DECA88E18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825" y="3148411"/>
            <a:ext cx="304800" cy="0"/>
          </a:xfrm>
          <a:prstGeom prst="line">
            <a:avLst/>
          </a:prstGeom>
          <a:noFill/>
          <a:ln w="317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Line 35">
            <a:extLst>
              <a:ext uri="{FF2B5EF4-FFF2-40B4-BE49-F238E27FC236}">
                <a16:creationId xmlns:a16="http://schemas.microsoft.com/office/drawing/2014/main" id="{3B6A05E1-6DFA-43A2-88B1-47A76A1167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242" y="3429000"/>
            <a:ext cx="304800" cy="0"/>
          </a:xfrm>
          <a:prstGeom prst="line">
            <a:avLst/>
          </a:prstGeom>
          <a:noFill/>
          <a:ln w="317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Line 35">
            <a:extLst>
              <a:ext uri="{FF2B5EF4-FFF2-40B4-BE49-F238E27FC236}">
                <a16:creationId xmlns:a16="http://schemas.microsoft.com/office/drawing/2014/main" id="{C600F7AB-83A8-4898-82B2-1BD635340AB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5667" y="3734277"/>
            <a:ext cx="304800" cy="0"/>
          </a:xfrm>
          <a:prstGeom prst="line">
            <a:avLst/>
          </a:prstGeom>
          <a:noFill/>
          <a:ln w="317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Line 35">
            <a:extLst>
              <a:ext uri="{FF2B5EF4-FFF2-40B4-BE49-F238E27FC236}">
                <a16:creationId xmlns:a16="http://schemas.microsoft.com/office/drawing/2014/main" id="{EC985102-37B8-426D-9C56-2EE80ED907AD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242" y="4015370"/>
            <a:ext cx="304800" cy="0"/>
          </a:xfrm>
          <a:prstGeom prst="line">
            <a:avLst/>
          </a:prstGeom>
          <a:noFill/>
          <a:ln w="317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Rectangle 16">
            <a:extLst>
              <a:ext uri="{FF2B5EF4-FFF2-40B4-BE49-F238E27FC236}">
                <a16:creationId xmlns:a16="http://schemas.microsoft.com/office/drawing/2014/main" id="{E1391DF9-0CCF-4B00-9023-0153E86A6D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8689" y="5092685"/>
            <a:ext cx="4732058" cy="229081"/>
          </a:xfrm>
          <a:prstGeom prst="rect">
            <a:avLst/>
          </a:prstGeom>
          <a:solidFill>
            <a:srgbClr val="FFCC00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денежное вознаграждение за классное руководство 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15 930,6 тыс. руб.</a:t>
            </a:r>
          </a:p>
        </p:txBody>
      </p:sp>
      <p:sp>
        <p:nvSpPr>
          <p:cNvPr id="59" name="Line 40">
            <a:extLst>
              <a:ext uri="{FF2B5EF4-FFF2-40B4-BE49-F238E27FC236}">
                <a16:creationId xmlns:a16="http://schemas.microsoft.com/office/drawing/2014/main" id="{442F14D3-3A1A-4840-AF21-4E4982A914B6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150" y="4879094"/>
            <a:ext cx="279175" cy="921"/>
          </a:xfrm>
          <a:prstGeom prst="line">
            <a:avLst/>
          </a:prstGeom>
          <a:noFill/>
          <a:ln w="317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Line 40">
            <a:extLst>
              <a:ext uri="{FF2B5EF4-FFF2-40B4-BE49-F238E27FC236}">
                <a16:creationId xmlns:a16="http://schemas.microsoft.com/office/drawing/2014/main" id="{40B35156-DC02-48CA-BE17-87E29A4CA224}"/>
              </a:ext>
            </a:extLst>
          </p:cNvPr>
          <p:cNvSpPr>
            <a:spLocks noChangeShapeType="1"/>
          </p:cNvSpPr>
          <p:nvPr/>
        </p:nvSpPr>
        <p:spPr bwMode="auto">
          <a:xfrm>
            <a:off x="675738" y="5179811"/>
            <a:ext cx="279175" cy="921"/>
          </a:xfrm>
          <a:prstGeom prst="line">
            <a:avLst/>
          </a:prstGeom>
          <a:noFill/>
          <a:ln w="317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Line 27">
            <a:extLst>
              <a:ext uri="{FF2B5EF4-FFF2-40B4-BE49-F238E27FC236}">
                <a16:creationId xmlns:a16="http://schemas.microsoft.com/office/drawing/2014/main" id="{690EF348-E4F6-4A06-BD74-AA5D83CF540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9217" y="1413439"/>
            <a:ext cx="415142" cy="7186"/>
          </a:xfrm>
          <a:prstGeom prst="line">
            <a:avLst/>
          </a:prstGeom>
          <a:noFill/>
          <a:ln w="31750">
            <a:solidFill>
              <a:srgbClr val="92D05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Line 27">
            <a:extLst>
              <a:ext uri="{FF2B5EF4-FFF2-40B4-BE49-F238E27FC236}">
                <a16:creationId xmlns:a16="http://schemas.microsoft.com/office/drawing/2014/main" id="{ADAE96D0-2FA3-480F-BC3C-D56575352B8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9217" y="4320271"/>
            <a:ext cx="415142" cy="7186"/>
          </a:xfrm>
          <a:prstGeom prst="line">
            <a:avLst/>
          </a:prstGeom>
          <a:noFill/>
          <a:ln w="31750">
            <a:solidFill>
              <a:srgbClr val="92D05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Line 27">
            <a:extLst>
              <a:ext uri="{FF2B5EF4-FFF2-40B4-BE49-F238E27FC236}">
                <a16:creationId xmlns:a16="http://schemas.microsoft.com/office/drawing/2014/main" id="{3A2789ED-E6E9-494B-888C-B569A08B16A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8363" y="5529821"/>
            <a:ext cx="415142" cy="7186"/>
          </a:xfrm>
          <a:prstGeom prst="line">
            <a:avLst/>
          </a:prstGeom>
          <a:noFill/>
          <a:ln w="31750">
            <a:solidFill>
              <a:srgbClr val="92D05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Rectangle 17">
            <a:extLst>
              <a:ext uri="{FF2B5EF4-FFF2-40B4-BE49-F238E27FC236}">
                <a16:creationId xmlns:a16="http://schemas.microsoft.com/office/drawing/2014/main" id="{24BC0786-5957-4D9D-8ADB-56743EFBA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256" y="6278022"/>
            <a:ext cx="4747512" cy="228600"/>
          </a:xfrm>
          <a:prstGeom prst="rect">
            <a:avLst/>
          </a:prstGeom>
          <a:solidFill>
            <a:srgbClr val="CC99FF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создание комфортной городской среды 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102 861,0 тыс. руб.</a:t>
            </a:r>
          </a:p>
        </p:txBody>
      </p:sp>
      <p:sp>
        <p:nvSpPr>
          <p:cNvPr id="68" name="Rectangle 17">
            <a:extLst>
              <a:ext uri="{FF2B5EF4-FFF2-40B4-BE49-F238E27FC236}">
                <a16:creationId xmlns:a16="http://schemas.microsoft.com/office/drawing/2014/main" id="{07301C7E-EAD5-40CE-93DA-484348F2E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962" y="6568240"/>
            <a:ext cx="4747512" cy="228600"/>
          </a:xfrm>
          <a:prstGeom prst="rect">
            <a:avLst/>
          </a:prstGeom>
          <a:solidFill>
            <a:srgbClr val="CC99FF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приобретение уборочной и коммунальной техники 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14 494,5 тыс. руб.</a:t>
            </a:r>
          </a:p>
        </p:txBody>
      </p:sp>
      <p:sp>
        <p:nvSpPr>
          <p:cNvPr id="69" name="Line 43">
            <a:extLst>
              <a:ext uri="{FF2B5EF4-FFF2-40B4-BE49-F238E27FC236}">
                <a16:creationId xmlns:a16="http://schemas.microsoft.com/office/drawing/2014/main" id="{B8D03428-99BD-4952-B718-E1C2F410628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2924" y="6381328"/>
            <a:ext cx="228600" cy="0"/>
          </a:xfrm>
          <a:prstGeom prst="line">
            <a:avLst/>
          </a:prstGeom>
          <a:noFill/>
          <a:ln w="31750">
            <a:solidFill>
              <a:srgbClr val="CC99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Line 43">
            <a:extLst>
              <a:ext uri="{FF2B5EF4-FFF2-40B4-BE49-F238E27FC236}">
                <a16:creationId xmlns:a16="http://schemas.microsoft.com/office/drawing/2014/main" id="{2C6C8F06-0C8E-480D-927D-BFFCEC1356E5}"/>
              </a:ext>
            </a:extLst>
          </p:cNvPr>
          <p:cNvSpPr>
            <a:spLocks noChangeShapeType="1"/>
          </p:cNvSpPr>
          <p:nvPr/>
        </p:nvSpPr>
        <p:spPr bwMode="auto">
          <a:xfrm>
            <a:off x="702924" y="6705597"/>
            <a:ext cx="228600" cy="0"/>
          </a:xfrm>
          <a:prstGeom prst="line">
            <a:avLst/>
          </a:prstGeom>
          <a:noFill/>
          <a:ln w="31750">
            <a:solidFill>
              <a:srgbClr val="CC99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5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06" name="Rectangle 390">
            <a:extLst>
              <a:ext uri="{FF2B5EF4-FFF2-40B4-BE49-F238E27FC236}">
                <a16:creationId xmlns:a16="http://schemas.microsoft.com/office/drawing/2014/main" id="{C1AC1A93-741C-49F4-8E7D-5F50DE7FE7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785225" cy="692150"/>
          </a:xfrm>
        </p:spPr>
        <p:txBody>
          <a:bodyPr/>
          <a:lstStyle/>
          <a:p>
            <a:pPr eaLnBrk="1" hangingPunct="1"/>
            <a:r>
              <a:rPr lang="ru-RU" altLang="ru-RU" sz="2200" b="1" dirty="0"/>
              <a:t>Расходы бюджета городского округа «Котлас»</a:t>
            </a:r>
          </a:p>
        </p:txBody>
      </p:sp>
      <p:graphicFrame>
        <p:nvGraphicFramePr>
          <p:cNvPr id="13416" name="Group 104">
            <a:extLst>
              <a:ext uri="{FF2B5EF4-FFF2-40B4-BE49-F238E27FC236}">
                <a16:creationId xmlns:a16="http://schemas.microsoft.com/office/drawing/2014/main" id="{D9F374D5-3880-4948-9CA8-DB277DC1BE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47586"/>
              </p:ext>
            </p:extLst>
          </p:nvPr>
        </p:nvGraphicFramePr>
        <p:xfrm>
          <a:off x="269428" y="476672"/>
          <a:ext cx="8605143" cy="6294458"/>
        </p:xfrm>
        <a:graphic>
          <a:graphicData uri="http://schemas.openxmlformats.org/drawingml/2006/table">
            <a:tbl>
              <a:tblPr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3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747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раздел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</a:t>
                      </a: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отчет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2019 год,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тыс.руб.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план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2020 год, 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тыс.руб.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отчет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2020 год,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тыс.руб.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исполнения к плану 2020 г.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1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Общегосударственные вопросы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155 377,6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165 710,3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159 797,4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96,4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48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Национальная безопасность и правоохранительная 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деятельность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15 427,9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18 605,6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17 745,5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95,4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8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04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Национальная экономика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178 685,3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214 275,2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207 389,4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96,8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3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05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Жилищно-коммунальное 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хозяйство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145 407,9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647 868,8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619 114,7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95,6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78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Охрана окружающей среды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2 806,3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4 712,4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3 066,3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65,1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534470"/>
                  </a:ext>
                </a:extLst>
              </a:tr>
              <a:tr h="30478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07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Образование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1 585 881,6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1 925 759,0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1 919 384,5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99,7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78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Культура, кинематография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171 674,4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167 080,3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166 418,3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99,6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78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Социальная политика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96 220,7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117 534,6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110 212,9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93,8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057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Физическая культура и спорт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31 603,7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74 212,9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73 827,3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99,5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813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Средства массовой информации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9 506,6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9 400,8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9 394,8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99,9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3148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Обслуживание  государственного и муниципального долга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12 086,0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46 181,0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6 530,8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14,1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734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 РАСХОДОВ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2 404 678,0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3 391 340,9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3 292 881,9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97,1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7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13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606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CC00">
                <a:gamma/>
                <a:tint val="33725"/>
                <a:invGamma/>
              </a:srgbClr>
            </a:gs>
            <a:gs pos="100000">
              <a:srgbClr val="FFCC00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CC00">
                <a:gamma/>
                <a:tint val="33725"/>
                <a:invGamma/>
              </a:srgbClr>
            </a:gs>
            <a:gs pos="100000">
              <a:srgbClr val="FFCC00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29146</TotalTime>
  <Words>1806</Words>
  <Application>Microsoft Office PowerPoint</Application>
  <PresentationFormat>Экран (4:3)</PresentationFormat>
  <Paragraphs>386</Paragraphs>
  <Slides>19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Imprint MT Shadow</vt:lpstr>
      <vt:lpstr>Tahoma</vt:lpstr>
      <vt:lpstr>Times New Roman</vt:lpstr>
      <vt:lpstr>Оформление по умолчанию</vt:lpstr>
      <vt:lpstr>Worksheet</vt:lpstr>
      <vt:lpstr>Slide</vt:lpstr>
      <vt:lpstr>Презентация PowerPoint</vt:lpstr>
      <vt:lpstr>Структура бюджета  городского округа «Котлас»</vt:lpstr>
      <vt:lpstr>Динамика доходов бюджета городского округа «Котлас» за 2019 и 2020 годы, тыс. руб.</vt:lpstr>
      <vt:lpstr>Презентация PowerPoint</vt:lpstr>
      <vt:lpstr>Презентация PowerPoint</vt:lpstr>
      <vt:lpstr>Исполнение плана по налоговым доходам в бюджет городского округа «Котлас» </vt:lpstr>
      <vt:lpstr>Исполнение плана по неналоговым доходам в бюджет городского округа «Котлас» </vt:lpstr>
      <vt:lpstr>Презентация PowerPoint</vt:lpstr>
      <vt:lpstr>Расходы бюджета городского округа «Котлас»</vt:lpstr>
      <vt:lpstr>Структура расходов бюджета  городского округа «Котлас» в 2020 году  3 292 881,9 тыс.руб.</vt:lpstr>
      <vt:lpstr>Расходы бюджета городского округа «Котлас»  по отрасли «Образование»    за 2020 год  1 919 384,5 тыс. руб.</vt:lpstr>
      <vt:lpstr>Расходы бюджета городского округа «Котлас» по подразделу «Культура» за 2020 год 166 418,3 тыс.руб.</vt:lpstr>
      <vt:lpstr>Расходы бюджета городского округа «Котлас» по разделу «Физическая культура и спорт» в  2020 году</vt:lpstr>
      <vt:lpstr>Расходы бюджета городского округа «Котлас» по отрасли Национальная экономика в 2020 году                                                                   207 389,4 тыс. руб.</vt:lpstr>
      <vt:lpstr>Расходы бюджета городского округа «Котлас» по отрасли  Жилищно – коммунальное хозяйство в 2020 году 619 114,7 тыс. руб.</vt:lpstr>
      <vt:lpstr>Расходы бюджета городского округа «Котлас» по разделу «Социальная политика» за 2020 год 110 212,9 тыс.руб.</vt:lpstr>
      <vt:lpstr>Презентация PowerPoint</vt:lpstr>
      <vt:lpstr>Презентация PowerPoint</vt:lpstr>
      <vt:lpstr>Презентация PowerPoint</vt:lpstr>
    </vt:vector>
  </TitlesOfParts>
  <Company>Финуправление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муниципального образования «Котлас» на 2008 год</dc:title>
  <dc:creator>Милохина В.В.</dc:creator>
  <cp:lastModifiedBy>Корюкаева Елена Борисовна</cp:lastModifiedBy>
  <cp:revision>1085</cp:revision>
  <cp:lastPrinted>2020-04-17T05:58:03Z</cp:lastPrinted>
  <dcterms:created xsi:type="dcterms:W3CDTF">2007-11-08T14:30:10Z</dcterms:created>
  <dcterms:modified xsi:type="dcterms:W3CDTF">2021-04-26T08:08:41Z</dcterms:modified>
</cp:coreProperties>
</file>